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87" r:id="rId5"/>
    <p:sldId id="285" r:id="rId6"/>
    <p:sldId id="286" r:id="rId7"/>
    <p:sldId id="303" r:id="rId8"/>
    <p:sldId id="306" r:id="rId9"/>
    <p:sldId id="296" r:id="rId10"/>
    <p:sldId id="294" r:id="rId11"/>
    <p:sldId id="264" r:id="rId12"/>
    <p:sldId id="297" r:id="rId13"/>
    <p:sldId id="298" r:id="rId14"/>
    <p:sldId id="300" r:id="rId15"/>
  </p:sldIdLst>
  <p:sldSz cx="12192000" cy="6858000"/>
  <p:notesSz cx="6858000" cy="9144000"/>
  <p:embeddedFontLst>
    <p:embeddedFont>
      <p:font typeface="Arial Black" panose="020B0A04020102020204" pitchFamily="34" charset="0"/>
      <p:regular r:id="rId17"/>
      <p:bold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yle de Roos-Smits" userId="e505303c-a3bd-41b0-845f-814a11fea0f5" providerId="ADAL" clId="{42F7CC61-6B70-445F-81AA-4B73029A88FB}"/>
    <pc:docChg chg="custSel modSld">
      <pc:chgData name="Odyle de Roos-Smits" userId="e505303c-a3bd-41b0-845f-814a11fea0f5" providerId="ADAL" clId="{42F7CC61-6B70-445F-81AA-4B73029A88FB}" dt="2026-06-26T09:25:09.099" v="36" actId="478"/>
      <pc:docMkLst>
        <pc:docMk/>
      </pc:docMkLst>
      <pc:sldChg chg="delSp modSp mod">
        <pc:chgData name="Odyle de Roos-Smits" userId="e505303c-a3bd-41b0-845f-814a11fea0f5" providerId="ADAL" clId="{42F7CC61-6B70-445F-81AA-4B73029A88FB}" dt="2026-06-26T09:24:55.887" v="33" actId="20577"/>
        <pc:sldMkLst>
          <pc:docMk/>
          <pc:sldMk cId="0" sldId="264"/>
        </pc:sldMkLst>
        <pc:spChg chg="mod">
          <ac:chgData name="Odyle de Roos-Smits" userId="e505303c-a3bd-41b0-845f-814a11fea0f5" providerId="ADAL" clId="{42F7CC61-6B70-445F-81AA-4B73029A88FB}" dt="2026-06-26T09:24:55.887" v="33" actId="20577"/>
          <ac:spMkLst>
            <pc:docMk/>
            <pc:sldMk cId="0" sldId="264"/>
            <ac:spMk id="150" creationId="{00000000-0000-0000-0000-000000000000}"/>
          </ac:spMkLst>
        </pc:spChg>
        <pc:picChg chg="del">
          <ac:chgData name="Odyle de Roos-Smits" userId="e505303c-a3bd-41b0-845f-814a11fea0f5" providerId="ADAL" clId="{42F7CC61-6B70-445F-81AA-4B73029A88FB}" dt="2026-06-26T09:24:39.934" v="7" actId="478"/>
          <ac:picMkLst>
            <pc:docMk/>
            <pc:sldMk cId="0" sldId="264"/>
            <ac:picMk id="6" creationId="{D44676BA-8592-40E9-ACCD-25DD7F39F0F8}"/>
          </ac:picMkLst>
        </pc:picChg>
      </pc:sldChg>
      <pc:sldChg chg="delSp mod">
        <pc:chgData name="Odyle de Roos-Smits" userId="e505303c-a3bd-41b0-845f-814a11fea0f5" providerId="ADAL" clId="{42F7CC61-6B70-445F-81AA-4B73029A88FB}" dt="2026-06-26T09:24:23.190" v="1" actId="478"/>
        <pc:sldMkLst>
          <pc:docMk/>
          <pc:sldMk cId="2106102133" sldId="285"/>
        </pc:sldMkLst>
        <pc:picChg chg="del">
          <ac:chgData name="Odyle de Roos-Smits" userId="e505303c-a3bd-41b0-845f-814a11fea0f5" providerId="ADAL" clId="{42F7CC61-6B70-445F-81AA-4B73029A88FB}" dt="2026-06-26T09:24:23.190" v="1" actId="478"/>
          <ac:picMkLst>
            <pc:docMk/>
            <pc:sldMk cId="2106102133" sldId="285"/>
            <ac:picMk id="4" creationId="{C2107841-DBBF-4E35-942D-C6C12D6F756A}"/>
          </ac:picMkLst>
        </pc:picChg>
      </pc:sldChg>
      <pc:sldChg chg="delSp mod">
        <pc:chgData name="Odyle de Roos-Smits" userId="e505303c-a3bd-41b0-845f-814a11fea0f5" providerId="ADAL" clId="{42F7CC61-6B70-445F-81AA-4B73029A88FB}" dt="2026-06-26T09:24:25.577" v="2" actId="478"/>
        <pc:sldMkLst>
          <pc:docMk/>
          <pc:sldMk cId="136586250" sldId="286"/>
        </pc:sldMkLst>
        <pc:picChg chg="del">
          <ac:chgData name="Odyle de Roos-Smits" userId="e505303c-a3bd-41b0-845f-814a11fea0f5" providerId="ADAL" clId="{42F7CC61-6B70-445F-81AA-4B73029A88FB}" dt="2026-06-26T09:24:25.577" v="2" actId="478"/>
          <ac:picMkLst>
            <pc:docMk/>
            <pc:sldMk cId="136586250" sldId="286"/>
            <ac:picMk id="4" creationId="{C2107841-DBBF-4E35-942D-C6C12D6F756A}"/>
          </ac:picMkLst>
        </pc:picChg>
      </pc:sldChg>
      <pc:sldChg chg="delSp mod">
        <pc:chgData name="Odyle de Roos-Smits" userId="e505303c-a3bd-41b0-845f-814a11fea0f5" providerId="ADAL" clId="{42F7CC61-6B70-445F-81AA-4B73029A88FB}" dt="2026-06-26T09:24:20.373" v="0" actId="478"/>
        <pc:sldMkLst>
          <pc:docMk/>
          <pc:sldMk cId="1526386169" sldId="287"/>
        </pc:sldMkLst>
        <pc:picChg chg="del">
          <ac:chgData name="Odyle de Roos-Smits" userId="e505303c-a3bd-41b0-845f-814a11fea0f5" providerId="ADAL" clId="{42F7CC61-6B70-445F-81AA-4B73029A88FB}" dt="2026-06-26T09:24:20.373" v="0" actId="478"/>
          <ac:picMkLst>
            <pc:docMk/>
            <pc:sldMk cId="1526386169" sldId="287"/>
            <ac:picMk id="4" creationId="{6ADB2146-57C9-4792-84EA-649106F4622F}"/>
          </ac:picMkLst>
        </pc:picChg>
      </pc:sldChg>
      <pc:sldChg chg="delSp mod">
        <pc:chgData name="Odyle de Roos-Smits" userId="e505303c-a3bd-41b0-845f-814a11fea0f5" providerId="ADAL" clId="{42F7CC61-6B70-445F-81AA-4B73029A88FB}" dt="2026-06-26T09:24:37.959" v="6" actId="478"/>
        <pc:sldMkLst>
          <pc:docMk/>
          <pc:sldMk cId="2885397086" sldId="294"/>
        </pc:sldMkLst>
        <pc:picChg chg="del">
          <ac:chgData name="Odyle de Roos-Smits" userId="e505303c-a3bd-41b0-845f-814a11fea0f5" providerId="ADAL" clId="{42F7CC61-6B70-445F-81AA-4B73029A88FB}" dt="2026-06-26T09:24:37.959" v="6" actId="478"/>
          <ac:picMkLst>
            <pc:docMk/>
            <pc:sldMk cId="2885397086" sldId="294"/>
            <ac:picMk id="8" creationId="{77913F34-3D65-4C0D-90CF-D1F4BF174EF1}"/>
          </ac:picMkLst>
        </pc:picChg>
      </pc:sldChg>
      <pc:sldChg chg="delSp mod">
        <pc:chgData name="Odyle de Roos-Smits" userId="e505303c-a3bd-41b0-845f-814a11fea0f5" providerId="ADAL" clId="{42F7CC61-6B70-445F-81AA-4B73029A88FB}" dt="2026-06-26T09:24:34.119" v="5" actId="478"/>
        <pc:sldMkLst>
          <pc:docMk/>
          <pc:sldMk cId="3803170320" sldId="296"/>
        </pc:sldMkLst>
        <pc:picChg chg="del">
          <ac:chgData name="Odyle de Roos-Smits" userId="e505303c-a3bd-41b0-845f-814a11fea0f5" providerId="ADAL" clId="{42F7CC61-6B70-445F-81AA-4B73029A88FB}" dt="2026-06-26T09:24:34.119" v="5" actId="478"/>
          <ac:picMkLst>
            <pc:docMk/>
            <pc:sldMk cId="3803170320" sldId="296"/>
            <ac:picMk id="6" creationId="{54A139C7-BED4-4F37-ADD9-F9E917338954}"/>
          </ac:picMkLst>
        </pc:picChg>
      </pc:sldChg>
      <pc:sldChg chg="delSp mod">
        <pc:chgData name="Odyle de Roos-Smits" userId="e505303c-a3bd-41b0-845f-814a11fea0f5" providerId="ADAL" clId="{42F7CC61-6B70-445F-81AA-4B73029A88FB}" dt="2026-06-26T09:25:03.190" v="34" actId="478"/>
        <pc:sldMkLst>
          <pc:docMk/>
          <pc:sldMk cId="1691993255" sldId="297"/>
        </pc:sldMkLst>
        <pc:picChg chg="del">
          <ac:chgData name="Odyle de Roos-Smits" userId="e505303c-a3bd-41b0-845f-814a11fea0f5" providerId="ADAL" clId="{42F7CC61-6B70-445F-81AA-4B73029A88FB}" dt="2026-06-26T09:25:03.190" v="34" actId="478"/>
          <ac:picMkLst>
            <pc:docMk/>
            <pc:sldMk cId="1691993255" sldId="297"/>
            <ac:picMk id="7" creationId="{1C917A9B-924C-44A6-8BF7-C8812D3378F6}"/>
          </ac:picMkLst>
        </pc:picChg>
      </pc:sldChg>
      <pc:sldChg chg="delSp mod">
        <pc:chgData name="Odyle de Roos-Smits" userId="e505303c-a3bd-41b0-845f-814a11fea0f5" providerId="ADAL" clId="{42F7CC61-6B70-445F-81AA-4B73029A88FB}" dt="2026-06-26T09:25:05.358" v="35" actId="478"/>
        <pc:sldMkLst>
          <pc:docMk/>
          <pc:sldMk cId="3680149249" sldId="298"/>
        </pc:sldMkLst>
        <pc:picChg chg="del">
          <ac:chgData name="Odyle de Roos-Smits" userId="e505303c-a3bd-41b0-845f-814a11fea0f5" providerId="ADAL" clId="{42F7CC61-6B70-445F-81AA-4B73029A88FB}" dt="2026-06-26T09:25:05.358" v="35" actId="478"/>
          <ac:picMkLst>
            <pc:docMk/>
            <pc:sldMk cId="3680149249" sldId="298"/>
            <ac:picMk id="7" creationId="{DD611D05-348F-4EF0-9CEF-EC173C9616F7}"/>
          </ac:picMkLst>
        </pc:picChg>
      </pc:sldChg>
      <pc:sldChg chg="delSp mod">
        <pc:chgData name="Odyle de Roos-Smits" userId="e505303c-a3bd-41b0-845f-814a11fea0f5" providerId="ADAL" clId="{42F7CC61-6B70-445F-81AA-4B73029A88FB}" dt="2026-06-26T09:25:09.099" v="36" actId="478"/>
        <pc:sldMkLst>
          <pc:docMk/>
          <pc:sldMk cId="507497892" sldId="300"/>
        </pc:sldMkLst>
        <pc:picChg chg="del">
          <ac:chgData name="Odyle de Roos-Smits" userId="e505303c-a3bd-41b0-845f-814a11fea0f5" providerId="ADAL" clId="{42F7CC61-6B70-445F-81AA-4B73029A88FB}" dt="2026-06-26T09:25:09.099" v="36" actId="478"/>
          <ac:picMkLst>
            <pc:docMk/>
            <pc:sldMk cId="507497892" sldId="300"/>
            <ac:picMk id="7" creationId="{DD611D05-348F-4EF0-9CEF-EC173C9616F7}"/>
          </ac:picMkLst>
        </pc:picChg>
      </pc:sldChg>
      <pc:sldChg chg="delSp mod">
        <pc:chgData name="Odyle de Roos-Smits" userId="e505303c-a3bd-41b0-845f-814a11fea0f5" providerId="ADAL" clId="{42F7CC61-6B70-445F-81AA-4B73029A88FB}" dt="2026-06-26T09:24:27.797" v="3" actId="478"/>
        <pc:sldMkLst>
          <pc:docMk/>
          <pc:sldMk cId="1009813119" sldId="303"/>
        </pc:sldMkLst>
        <pc:picChg chg="del">
          <ac:chgData name="Odyle de Roos-Smits" userId="e505303c-a3bd-41b0-845f-814a11fea0f5" providerId="ADAL" clId="{42F7CC61-6B70-445F-81AA-4B73029A88FB}" dt="2026-06-26T09:24:27.797" v="3" actId="478"/>
          <ac:picMkLst>
            <pc:docMk/>
            <pc:sldMk cId="1009813119" sldId="303"/>
            <ac:picMk id="4" creationId="{C2107841-DBBF-4E35-942D-C6C12D6F756A}"/>
          </ac:picMkLst>
        </pc:picChg>
      </pc:sldChg>
      <pc:sldChg chg="delSp mod">
        <pc:chgData name="Odyle de Roos-Smits" userId="e505303c-a3bd-41b0-845f-814a11fea0f5" providerId="ADAL" clId="{42F7CC61-6B70-445F-81AA-4B73029A88FB}" dt="2026-06-26T09:24:31.708" v="4" actId="478"/>
        <pc:sldMkLst>
          <pc:docMk/>
          <pc:sldMk cId="3386215838" sldId="306"/>
        </pc:sldMkLst>
        <pc:picChg chg="del">
          <ac:chgData name="Odyle de Roos-Smits" userId="e505303c-a3bd-41b0-845f-814a11fea0f5" providerId="ADAL" clId="{42F7CC61-6B70-445F-81AA-4B73029A88FB}" dt="2026-06-26T09:24:31.708" v="4" actId="478"/>
          <ac:picMkLst>
            <pc:docMk/>
            <pc:sldMk cId="3386215838" sldId="306"/>
            <ac:picMk id="4" creationId="{C2107841-DBBF-4E35-942D-C6C12D6F75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79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48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68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2</a:t>
            </a:fld>
            <a:endParaRPr lang="nl-NL"/>
          </a:p>
        </p:txBody>
      </p:sp>
    </p:spTree>
    <p:extLst>
      <p:ext uri="{BB962C8B-B14F-4D97-AF65-F5344CB8AC3E}">
        <p14:creationId xmlns:p14="http://schemas.microsoft.com/office/powerpoint/2010/main" val="407505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3</a:t>
            </a:fld>
            <a:endParaRPr lang="nl-NL"/>
          </a:p>
        </p:txBody>
      </p:sp>
    </p:spTree>
    <p:extLst>
      <p:ext uri="{BB962C8B-B14F-4D97-AF65-F5344CB8AC3E}">
        <p14:creationId xmlns:p14="http://schemas.microsoft.com/office/powerpoint/2010/main" val="394244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4</a:t>
            </a:fld>
            <a:endParaRPr lang="nl-NL"/>
          </a:p>
        </p:txBody>
      </p:sp>
    </p:spTree>
    <p:extLst>
      <p:ext uri="{BB962C8B-B14F-4D97-AF65-F5344CB8AC3E}">
        <p14:creationId xmlns:p14="http://schemas.microsoft.com/office/powerpoint/2010/main" val="43561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5</a:t>
            </a:fld>
            <a:endParaRPr lang="nl-NL"/>
          </a:p>
        </p:txBody>
      </p:sp>
    </p:spTree>
    <p:extLst>
      <p:ext uri="{BB962C8B-B14F-4D97-AF65-F5344CB8AC3E}">
        <p14:creationId xmlns:p14="http://schemas.microsoft.com/office/powerpoint/2010/main" val="372636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55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&lt;Foto alleen zo gebruiken als het niet anders kan qua uitsnede. Ander moet het gehele witte vlak bekleed zijn, zoals voorgaande slide&gt;</a:t>
            </a:r>
            <a:endParaRPr/>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24494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12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2970774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nazLY3I_s9o" TargetMode="External"/><Relationship Id="rId5" Type="http://schemas.openxmlformats.org/officeDocument/2006/relationships/hyperlink" Target="https://www.zapp.nl/programmas/zappdoc/nieuws/25119-hoe-is-het-nu-met-niels" TargetMode="External"/><Relationship Id="rId4" Type="http://schemas.openxmlformats.org/officeDocument/2006/relationships/hyperlink" Target="https://www.npostart.nl/zappdoc-mensjesrechten/26-10-2014/VPWON_12342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KpT5cSzdh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9_vswNirGA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po.nl/start/video/ik-alleen-in-de-klas/meer-informat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ACj7d7EJjvY" TargetMode="External"/><Relationship Id="rId4" Type="http://schemas.openxmlformats.org/officeDocument/2006/relationships/hyperlink" Target="https://npo.nl/start/afspelen/wit-is-ook-een-kleu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6iCFD8D550o" TargetMode="External"/><Relationship Id="rId7" Type="http://schemas.openxmlformats.org/officeDocument/2006/relationships/hyperlink" Target="https://npo.nl/start/video/dagboek-van-mijn-dwang/meer-informat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epressievereniging.nl/ervaringen/ervaringsdeskundigen/" TargetMode="External"/><Relationship Id="rId5" Type="http://schemas.openxmlformats.org/officeDocument/2006/relationships/hyperlink" Target="https://www.youtube.com/watch?v=g0OOo2NNeOE" TargetMode="External"/><Relationship Id="rId4" Type="http://schemas.openxmlformats.org/officeDocument/2006/relationships/hyperlink" Target="https://npo.nl/start/video/drona-en-ik/meer-informati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90CF0-291C-4527-ADF5-50F4EFCB7E61}"/>
              </a:ext>
            </a:extLst>
          </p:cNvPr>
          <p:cNvSpPr>
            <a:spLocks noGrp="1"/>
          </p:cNvSpPr>
          <p:nvPr>
            <p:ph type="title"/>
          </p:nvPr>
        </p:nvSpPr>
        <p:spPr/>
        <p:txBody>
          <a:bodyPr/>
          <a:lstStyle/>
          <a:p>
            <a:r>
              <a:rPr lang="nl-NL" dirty="0"/>
              <a:t>Introductie voor docent</a:t>
            </a:r>
          </a:p>
        </p:txBody>
      </p:sp>
      <p:sp>
        <p:nvSpPr>
          <p:cNvPr id="3" name="Tijdelijke aanduiding voor inhoud 2">
            <a:extLst>
              <a:ext uri="{FF2B5EF4-FFF2-40B4-BE49-F238E27FC236}">
                <a16:creationId xmlns:a16="http://schemas.microsoft.com/office/drawing/2014/main" id="{345CE0B1-41A0-431D-9FD1-5AC8560B6403}"/>
              </a:ext>
            </a:extLst>
          </p:cNvPr>
          <p:cNvSpPr>
            <a:spLocks noGrp="1"/>
          </p:cNvSpPr>
          <p:nvPr>
            <p:ph type="body" idx="1"/>
          </p:nvPr>
        </p:nvSpPr>
        <p:spPr>
          <a:xfrm>
            <a:off x="838200" y="1534160"/>
            <a:ext cx="10515600" cy="5130800"/>
          </a:xfrm>
        </p:spPr>
        <p:txBody>
          <a:bodyPr/>
          <a:lstStyle/>
          <a:p>
            <a:r>
              <a:rPr lang="nl-NL" sz="2400" dirty="0"/>
              <a:t>Dit is een werkvorm die je direct kunt inzetten in je klas.</a:t>
            </a:r>
          </a:p>
          <a:p>
            <a:r>
              <a:rPr lang="nl-NL" sz="2400" dirty="0"/>
              <a:t>De werkvorm begint op de eerste oranje dia (</a:t>
            </a:r>
            <a:r>
              <a:rPr lang="nl-NL" sz="2400" dirty="0" err="1"/>
              <a:t>nr</a:t>
            </a:r>
            <a:r>
              <a:rPr lang="nl-NL" sz="2400" dirty="0"/>
              <a:t> 8). </a:t>
            </a:r>
          </a:p>
          <a:p>
            <a:r>
              <a:rPr lang="nl-NL" sz="2400" dirty="0"/>
              <a:t>Doe dit bij voorkeur in de Meet the World-week omdat MBO Amersfoort in deze week aandacht wil geven aan diversiteit en inclusie op alle scholen. </a:t>
            </a:r>
          </a:p>
          <a:p>
            <a:r>
              <a:rPr lang="nl-NL" sz="2400" dirty="0"/>
              <a:t>De docent / SLB-er gaat van te voren in gesprek met de klas / collega’s over de keuze voor een thema en bijpassende </a:t>
            </a:r>
            <a:r>
              <a:rPr lang="nl-NL" sz="2400" dirty="0" err="1"/>
              <a:t>docu</a:t>
            </a:r>
            <a:r>
              <a:rPr lang="nl-NL" sz="2400" dirty="0"/>
              <a:t> / film.</a:t>
            </a:r>
          </a:p>
          <a:p>
            <a:r>
              <a:rPr lang="nl-NL" sz="2400" dirty="0"/>
              <a:t>In dia 3 t/m 6 van deze </a:t>
            </a:r>
            <a:r>
              <a:rPr lang="nl-NL" sz="2400" dirty="0" err="1"/>
              <a:t>ppp</a:t>
            </a:r>
            <a:r>
              <a:rPr lang="nl-NL" sz="2400" dirty="0"/>
              <a:t> vind je de links naar het beeldmateriaal.</a:t>
            </a:r>
          </a:p>
          <a:p>
            <a:pPr marL="114300" indent="0">
              <a:buNone/>
            </a:pPr>
            <a:endParaRPr lang="nl-NL" sz="2400" dirty="0"/>
          </a:p>
          <a:p>
            <a:pPr marL="114300" indent="0">
              <a:buNone/>
            </a:pPr>
            <a:endParaRPr lang="nl-NL" sz="2400" dirty="0"/>
          </a:p>
          <a:p>
            <a:pPr marL="114300" indent="0">
              <a:buNone/>
            </a:pPr>
            <a:endParaRPr lang="nl-NL" dirty="0"/>
          </a:p>
          <a:p>
            <a:pPr marL="114300" indent="0">
              <a:buNone/>
            </a:pPr>
            <a:endParaRPr lang="nl-NL" dirty="0"/>
          </a:p>
        </p:txBody>
      </p:sp>
    </p:spTree>
    <p:extLst>
      <p:ext uri="{BB962C8B-B14F-4D97-AF65-F5344CB8AC3E}">
        <p14:creationId xmlns:p14="http://schemas.microsoft.com/office/powerpoint/2010/main" val="152638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67360" y="636059"/>
            <a:ext cx="5882640"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3. Film of </a:t>
            </a:r>
            <a:r>
              <a:rPr lang="en-GB" sz="4800" b="1" dirty="0" err="1">
                <a:latin typeface="Arial Black"/>
                <a:ea typeface="Arial Black"/>
                <a:cs typeface="Arial Black"/>
                <a:sym typeface="Arial Black"/>
              </a:rPr>
              <a:t>docu</a:t>
            </a: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    </a:t>
            </a:r>
            <a:r>
              <a:rPr lang="en-GB" sz="4800" b="1" dirty="0" err="1">
                <a:latin typeface="Arial Black"/>
                <a:ea typeface="Arial Black"/>
                <a:cs typeface="Arial Black"/>
                <a:sym typeface="Arial Black"/>
              </a:rPr>
              <a:t>bekijken</a:t>
            </a:r>
            <a:endParaRPr b="1" dirty="0">
              <a:latin typeface="Arial Black"/>
              <a:ea typeface="Arial Black"/>
              <a:cs typeface="Arial Black"/>
              <a:sym typeface="Arial Black"/>
            </a:endParaRPr>
          </a:p>
        </p:txBody>
      </p:sp>
      <p:sp>
        <p:nvSpPr>
          <p:cNvPr id="150" name="Google Shape;150;p21"/>
          <p:cNvSpPr txBox="1"/>
          <p:nvPr/>
        </p:nvSpPr>
        <p:spPr>
          <a:xfrm>
            <a:off x="838199" y="1962573"/>
            <a:ext cx="4944533" cy="4153430"/>
          </a:xfrm>
          <a:prstGeom prst="rect">
            <a:avLst/>
          </a:prstGeom>
          <a:noFill/>
          <a:ln>
            <a:noFill/>
          </a:ln>
        </p:spPr>
        <p:txBody>
          <a:bodyPr spcFirstLastPara="1" wrap="square" lIns="91425" tIns="45700" rIns="91425" bIns="45700" anchor="t" anchorCtr="0">
            <a:noAutofit/>
          </a:bodyPr>
          <a:lstStyle/>
          <a:p>
            <a:endParaRPr lang="nl-NL" dirty="0"/>
          </a:p>
          <a:p>
            <a:endParaRPr lang="nl-NL" dirty="0"/>
          </a:p>
          <a:p>
            <a:r>
              <a:rPr lang="nl-NL" sz="2400" dirty="0"/>
              <a:t>Beelden / scenes in de film kunnen je persoonlijk raken.</a:t>
            </a:r>
          </a:p>
          <a:p>
            <a:endParaRPr lang="nl-NL" sz="2400" dirty="0"/>
          </a:p>
          <a:p>
            <a:r>
              <a:rPr lang="nl-NL" sz="2400" dirty="0"/>
              <a:t>Wil je vertrouwelijk hierover door praten, kom dan naar mij of naar je </a:t>
            </a:r>
            <a:r>
              <a:rPr lang="nl-NL" sz="2400" dirty="0" err="1"/>
              <a:t>SLB’er</a:t>
            </a:r>
            <a:r>
              <a:rPr lang="nl-NL" sz="2400" dirty="0"/>
              <a:t>.</a:t>
            </a:r>
          </a:p>
          <a:p>
            <a:endParaRPr lang="nl-NL" sz="2400" dirty="0"/>
          </a:p>
          <a:p>
            <a:r>
              <a:rPr lang="nl-NL" sz="2400" dirty="0"/>
              <a:t>Start nu de film. </a:t>
            </a:r>
          </a:p>
          <a:p>
            <a:endParaRPr lang="nl-NL" sz="2400" dirty="0"/>
          </a:p>
        </p:txBody>
      </p:sp>
      <p:pic>
        <p:nvPicPr>
          <p:cNvPr id="7176" name="Picture 8" descr="person holding brown wooden signage">
            <a:extLst>
              <a:ext uri="{FF2B5EF4-FFF2-40B4-BE49-F238E27FC236}">
                <a16:creationId xmlns:a16="http://schemas.microsoft.com/office/drawing/2014/main" id="{49231C5D-82EC-4826-8147-840579CCF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4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90880" y="636059"/>
            <a:ext cx="5191760" cy="76094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800"/>
              <a:buFont typeface="Arial Black"/>
              <a:buNone/>
            </a:pP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4. </a:t>
            </a:r>
            <a:r>
              <a:rPr lang="en-GB" sz="4800" b="1" dirty="0" err="1">
                <a:latin typeface="Arial Black"/>
                <a:ea typeface="Arial Black"/>
                <a:cs typeface="Arial Black"/>
                <a:sym typeface="Arial Black"/>
              </a:rPr>
              <a:t>Gesprek</a:t>
            </a: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    met de </a:t>
            </a:r>
            <a:r>
              <a:rPr lang="en-GB" sz="4800" b="1" dirty="0" err="1">
                <a:latin typeface="Arial Black"/>
                <a:ea typeface="Arial Black"/>
                <a:cs typeface="Arial Black"/>
                <a:sym typeface="Arial Black"/>
              </a:rPr>
              <a:t>klas</a:t>
            </a:r>
            <a:endParaRPr b="1" dirty="0">
              <a:latin typeface="Arial Black"/>
              <a:ea typeface="Arial Black"/>
              <a:cs typeface="Arial Black"/>
              <a:sym typeface="Arial Black"/>
            </a:endParaRPr>
          </a:p>
        </p:txBody>
      </p:sp>
      <p:sp>
        <p:nvSpPr>
          <p:cNvPr id="150" name="Google Shape;150;p21"/>
          <p:cNvSpPr txBox="1"/>
          <p:nvPr/>
        </p:nvSpPr>
        <p:spPr>
          <a:xfrm>
            <a:off x="1046480" y="2182043"/>
            <a:ext cx="5191760" cy="4039897"/>
          </a:xfrm>
          <a:prstGeom prst="rect">
            <a:avLst/>
          </a:prstGeom>
          <a:noFill/>
          <a:ln>
            <a:noFill/>
          </a:ln>
        </p:spPr>
        <p:txBody>
          <a:bodyPr spcFirstLastPara="1" wrap="square" lIns="91425" tIns="45700" rIns="91425" bIns="45700" anchor="t" anchorCtr="0">
            <a:noAutofit/>
          </a:bodyPr>
          <a:lstStyle/>
          <a:p>
            <a:r>
              <a:rPr lang="nl-NL" sz="2000" dirty="0"/>
              <a:t>Wat vond je van de film / </a:t>
            </a:r>
            <a:r>
              <a:rPr lang="nl-NL" sz="2000" dirty="0" err="1"/>
              <a:t>docu</a:t>
            </a:r>
            <a:r>
              <a:rPr lang="nl-NL" sz="2000" dirty="0"/>
              <a:t>?</a:t>
            </a:r>
          </a:p>
          <a:p>
            <a:endParaRPr lang="nl-NL" sz="2000" dirty="0"/>
          </a:p>
          <a:p>
            <a:r>
              <a:rPr lang="nl-NL" sz="2000" dirty="0"/>
              <a:t>Wat is je het meest bijgebleven?</a:t>
            </a:r>
          </a:p>
          <a:p>
            <a:endParaRPr lang="nl-NL" sz="2000" dirty="0"/>
          </a:p>
          <a:p>
            <a:r>
              <a:rPr lang="nl-NL" sz="2000" dirty="0"/>
              <a:t>In welke persoon in de film kan jij jezelf het best verplaatsen? </a:t>
            </a:r>
          </a:p>
          <a:p>
            <a:endParaRPr lang="nl-NL" sz="2000" dirty="0"/>
          </a:p>
          <a:p>
            <a:r>
              <a:rPr lang="nl-NL" sz="2000" dirty="0"/>
              <a:t>Ken je iemand die die in dezelfde positie zit als de hoofdrolspeler(s)?</a:t>
            </a:r>
          </a:p>
          <a:p>
            <a:endParaRPr lang="nl-NL" sz="2000" dirty="0"/>
          </a:p>
          <a:p>
            <a:r>
              <a:rPr lang="nl-NL" sz="2000" dirty="0"/>
              <a:t>Probeer te vertellen welk gevoel had je direct na het zien van de film.</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a:extLst>
              <a:ext uri="{FF2B5EF4-FFF2-40B4-BE49-F238E27FC236}">
                <a16:creationId xmlns:a16="http://schemas.microsoft.com/office/drawing/2014/main" id="{3469564D-A0EC-4712-B0BF-E8EA6B4B1070}"/>
              </a:ext>
            </a:extLst>
          </p:cNvPr>
          <p:cNvSpPr/>
          <p:nvPr/>
        </p:nvSpPr>
        <p:spPr>
          <a:xfrm>
            <a:off x="7013787" y="590339"/>
            <a:ext cx="4632958" cy="6063198"/>
          </a:xfrm>
          <a:prstGeom prst="rect">
            <a:avLst/>
          </a:prstGeom>
        </p:spPr>
        <p:txBody>
          <a:bodyPr wrap="square">
            <a:spAutoFit/>
          </a:bodyPr>
          <a:lstStyle/>
          <a:p>
            <a:r>
              <a:rPr lang="nl-NL" sz="2000" dirty="0"/>
              <a:t>Bedenk een vraag die je zou willen stellen aan een personage van de film.</a:t>
            </a:r>
          </a:p>
          <a:p>
            <a:endParaRPr lang="nl-NL" sz="2000" dirty="0"/>
          </a:p>
          <a:p>
            <a:r>
              <a:rPr lang="nl-NL" sz="2000" dirty="0"/>
              <a:t>Wat heb je geleerd van de film?</a:t>
            </a:r>
          </a:p>
          <a:p>
            <a:endParaRPr lang="nl-NL" sz="2000" dirty="0"/>
          </a:p>
          <a:p>
            <a:r>
              <a:rPr lang="nl-NL" sz="2000" dirty="0"/>
              <a:t>Wat vond je minder leuk/mooi aan de film?</a:t>
            </a:r>
          </a:p>
          <a:p>
            <a:endParaRPr lang="nl-NL" sz="2000" dirty="0"/>
          </a:p>
          <a:p>
            <a:r>
              <a:rPr lang="nl-NL" sz="2000" dirty="0"/>
              <a:t>Hoe zou jij in de klas / op BPV aansluiten bij de persoon in de hoofdrol?</a:t>
            </a:r>
          </a:p>
          <a:p>
            <a:endParaRPr lang="nl-NL" sz="2000" dirty="0"/>
          </a:p>
          <a:p>
            <a:r>
              <a:rPr lang="nl-NL" sz="2000" dirty="0"/>
              <a:t>Wat heb je daar voor nodig?</a:t>
            </a:r>
          </a:p>
          <a:p>
            <a:endParaRPr lang="nl-NL" sz="2000" dirty="0"/>
          </a:p>
          <a:p>
            <a:r>
              <a:rPr lang="nl-NL" sz="2000" dirty="0"/>
              <a:t>Hoe kun je de ervaring van deze les gebruiken in de klas / op jouw stage / voor jouw toekomstige werkplek?</a:t>
            </a:r>
          </a:p>
          <a:p>
            <a:endParaRPr lang="nl-NL" sz="2000" dirty="0"/>
          </a:p>
          <a:p>
            <a:endParaRPr lang="nl-NL" dirty="0"/>
          </a:p>
          <a:p>
            <a:endParaRPr lang="nl-NL" dirty="0"/>
          </a:p>
        </p:txBody>
      </p:sp>
    </p:spTree>
    <p:extLst>
      <p:ext uri="{BB962C8B-B14F-4D97-AF65-F5344CB8AC3E}">
        <p14:creationId xmlns:p14="http://schemas.microsoft.com/office/powerpoint/2010/main" val="5074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LHBTIQ+ / transgender</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07720" y="878504"/>
            <a:ext cx="10515600" cy="5614371"/>
          </a:xfrm>
        </p:spPr>
        <p:txBody>
          <a:bodyPr anchor="ctr">
            <a:normAutofit fontScale="92500" lnSpcReduction="10000"/>
          </a:bodyPr>
          <a:lstStyle/>
          <a:p>
            <a:pPr marL="0" indent="0">
              <a:buNone/>
            </a:pPr>
            <a:endParaRPr lang="nl-NL" sz="3200" dirty="0"/>
          </a:p>
          <a:p>
            <a:pPr marL="0" indent="0">
              <a:buNone/>
            </a:pPr>
            <a:r>
              <a:rPr lang="nl-NL" sz="1900" dirty="0">
                <a:hlinkClick r:id="rId3"/>
              </a:rPr>
              <a:t>https://vimeo.com/297077409</a:t>
            </a:r>
            <a:endParaRPr lang="nl-NL" sz="1900" dirty="0"/>
          </a:p>
          <a:p>
            <a:pPr marL="0" indent="0">
              <a:spcBef>
                <a:spcPts val="0"/>
              </a:spcBef>
              <a:buNone/>
            </a:pPr>
            <a:r>
              <a:rPr lang="en-US" sz="1900" dirty="0" err="1"/>
              <a:t>Duur</a:t>
            </a:r>
            <a:r>
              <a:rPr lang="en-US" sz="1900" dirty="0"/>
              <a:t>:	19 </a:t>
            </a:r>
            <a:r>
              <a:rPr lang="en-US" sz="1900" dirty="0" err="1"/>
              <a:t>minuten</a:t>
            </a:r>
            <a:endParaRPr lang="en-US" sz="1900" dirty="0"/>
          </a:p>
          <a:p>
            <a:pPr marL="0" indent="0">
              <a:spcBef>
                <a:spcPts val="0"/>
              </a:spcBef>
              <a:buNone/>
            </a:pPr>
            <a:r>
              <a:rPr lang="en-US" sz="1900" dirty="0">
                <a:solidFill>
                  <a:schemeClr val="tx1"/>
                </a:solidFill>
              </a:rPr>
              <a:t>Alex, </a:t>
            </a:r>
            <a:r>
              <a:rPr lang="en-US" sz="1900" dirty="0" err="1">
                <a:solidFill>
                  <a:schemeClr val="tx1"/>
                </a:solidFill>
              </a:rPr>
              <a:t>een</a:t>
            </a:r>
            <a:r>
              <a:rPr lang="en-US" sz="1900" dirty="0">
                <a:solidFill>
                  <a:schemeClr val="tx1"/>
                </a:solidFill>
              </a:rPr>
              <a:t> 14 </a:t>
            </a:r>
            <a:r>
              <a:rPr lang="en-US" sz="1900" dirty="0" err="1">
                <a:solidFill>
                  <a:schemeClr val="tx1"/>
                </a:solidFill>
              </a:rPr>
              <a:t>jarige</a:t>
            </a:r>
            <a:r>
              <a:rPr lang="en-US" sz="1900" dirty="0">
                <a:solidFill>
                  <a:schemeClr val="tx1"/>
                </a:solidFill>
              </a:rPr>
              <a:t> </a:t>
            </a:r>
            <a:r>
              <a:rPr lang="en-US" sz="1900" dirty="0" err="1">
                <a:solidFill>
                  <a:schemeClr val="tx1"/>
                </a:solidFill>
              </a:rPr>
              <a:t>jongen</a:t>
            </a:r>
            <a:r>
              <a:rPr lang="en-US" sz="1900" dirty="0">
                <a:solidFill>
                  <a:schemeClr val="tx1"/>
                </a:solidFill>
              </a:rPr>
              <a:t>, </a:t>
            </a:r>
            <a:r>
              <a:rPr lang="en-US" sz="1900" dirty="0" err="1">
                <a:solidFill>
                  <a:schemeClr val="tx1"/>
                </a:solidFill>
              </a:rPr>
              <a:t>ontwikkelt</a:t>
            </a:r>
            <a:r>
              <a:rPr lang="en-US" sz="1900" dirty="0">
                <a:solidFill>
                  <a:schemeClr val="tx1"/>
                </a:solidFill>
              </a:rPr>
              <a:t> </a:t>
            </a:r>
            <a:r>
              <a:rPr lang="en-US" sz="1900" dirty="0" err="1">
                <a:solidFill>
                  <a:schemeClr val="tx1"/>
                </a:solidFill>
              </a:rPr>
              <a:t>een</a:t>
            </a:r>
            <a:r>
              <a:rPr lang="en-US" sz="1900" dirty="0">
                <a:solidFill>
                  <a:schemeClr val="tx1"/>
                </a:solidFill>
              </a:rPr>
              <a:t> </a:t>
            </a:r>
            <a:r>
              <a:rPr lang="en-US" sz="1900" dirty="0" err="1">
                <a:solidFill>
                  <a:schemeClr val="tx1"/>
                </a:solidFill>
              </a:rPr>
              <a:t>hechte</a:t>
            </a:r>
            <a:r>
              <a:rPr lang="en-US" sz="1900" dirty="0">
                <a:solidFill>
                  <a:schemeClr val="tx1"/>
                </a:solidFill>
              </a:rPr>
              <a:t> </a:t>
            </a:r>
            <a:r>
              <a:rPr lang="en-US" sz="1900" dirty="0" err="1">
                <a:solidFill>
                  <a:schemeClr val="tx1"/>
                </a:solidFill>
              </a:rPr>
              <a:t>vriendschap</a:t>
            </a:r>
            <a:r>
              <a:rPr lang="en-US" sz="1900" dirty="0">
                <a:solidFill>
                  <a:schemeClr val="tx1"/>
                </a:solidFill>
              </a:rPr>
              <a:t> met het </a:t>
            </a:r>
            <a:r>
              <a:rPr lang="en-US" sz="1900" dirty="0" err="1">
                <a:solidFill>
                  <a:schemeClr val="tx1"/>
                </a:solidFill>
              </a:rPr>
              <a:t>vriendje</a:t>
            </a:r>
            <a:r>
              <a:rPr lang="en-US" sz="1900" dirty="0">
                <a:solidFill>
                  <a:schemeClr val="tx1"/>
                </a:solidFill>
              </a:rPr>
              <a:t> van </a:t>
            </a:r>
            <a:r>
              <a:rPr lang="en-US" sz="1900" dirty="0" err="1">
                <a:solidFill>
                  <a:schemeClr val="tx1"/>
                </a:solidFill>
              </a:rPr>
              <a:t>zijn</a:t>
            </a:r>
            <a:r>
              <a:rPr lang="en-US" sz="1900" dirty="0">
                <a:solidFill>
                  <a:schemeClr val="tx1"/>
                </a:solidFill>
              </a:rPr>
              <a:t> </a:t>
            </a:r>
            <a:r>
              <a:rPr lang="en-US" sz="1900" dirty="0" err="1">
                <a:solidFill>
                  <a:schemeClr val="tx1"/>
                </a:solidFill>
              </a:rPr>
              <a:t>oudere</a:t>
            </a:r>
            <a:r>
              <a:rPr lang="en-US" sz="1900" dirty="0">
                <a:solidFill>
                  <a:schemeClr val="tx1"/>
                </a:solidFill>
              </a:rPr>
              <a:t> </a:t>
            </a:r>
            <a:r>
              <a:rPr lang="en-US" sz="1900" dirty="0" err="1">
                <a:solidFill>
                  <a:schemeClr val="tx1"/>
                </a:solidFill>
              </a:rPr>
              <a:t>zus</a:t>
            </a:r>
            <a:r>
              <a:rPr lang="en-US" sz="1900" dirty="0">
                <a:solidFill>
                  <a:schemeClr val="tx1"/>
                </a:solidFill>
              </a:rPr>
              <a:t>. </a:t>
            </a:r>
            <a:r>
              <a:rPr lang="en-US" sz="1900" dirty="0" err="1">
                <a:solidFill>
                  <a:schemeClr val="tx1"/>
                </a:solidFill>
              </a:rPr>
              <a:t>Hij</a:t>
            </a:r>
            <a:r>
              <a:rPr lang="en-US" sz="1900" dirty="0">
                <a:solidFill>
                  <a:schemeClr val="tx1"/>
                </a:solidFill>
              </a:rPr>
              <a:t> </a:t>
            </a:r>
            <a:r>
              <a:rPr lang="en-US" sz="1900" dirty="0" err="1">
                <a:solidFill>
                  <a:schemeClr val="tx1"/>
                </a:solidFill>
              </a:rPr>
              <a:t>wordt</a:t>
            </a:r>
            <a:r>
              <a:rPr lang="en-US" sz="1900" dirty="0">
                <a:solidFill>
                  <a:schemeClr val="tx1"/>
                </a:solidFill>
              </a:rPr>
              <a:t> </a:t>
            </a:r>
            <a:r>
              <a:rPr lang="en-US" sz="1900" dirty="0" err="1">
                <a:solidFill>
                  <a:schemeClr val="tx1"/>
                </a:solidFill>
              </a:rPr>
              <a:t>geconfronteerd</a:t>
            </a:r>
            <a:r>
              <a:rPr lang="en-US" sz="1900" dirty="0">
                <a:solidFill>
                  <a:schemeClr val="tx1"/>
                </a:solidFill>
              </a:rPr>
              <a:t> met </a:t>
            </a:r>
            <a:r>
              <a:rPr lang="en-US" sz="1900" dirty="0" err="1">
                <a:solidFill>
                  <a:schemeClr val="tx1"/>
                </a:solidFill>
              </a:rPr>
              <a:t>zijn</a:t>
            </a:r>
            <a:r>
              <a:rPr lang="en-US" sz="1900" dirty="0">
                <a:solidFill>
                  <a:schemeClr val="tx1"/>
                </a:solidFill>
              </a:rPr>
              <a:t> </a:t>
            </a:r>
            <a:r>
              <a:rPr lang="en-US" sz="1900" dirty="0" err="1">
                <a:solidFill>
                  <a:schemeClr val="tx1"/>
                </a:solidFill>
              </a:rPr>
              <a:t>diepere</a:t>
            </a:r>
            <a:r>
              <a:rPr lang="en-US" sz="1900" dirty="0">
                <a:solidFill>
                  <a:schemeClr val="tx1"/>
                </a:solidFill>
              </a:rPr>
              <a:t> </a:t>
            </a:r>
            <a:r>
              <a:rPr lang="en-US" sz="1900" dirty="0" err="1">
                <a:solidFill>
                  <a:schemeClr val="tx1"/>
                </a:solidFill>
              </a:rPr>
              <a:t>gevoelens</a:t>
            </a:r>
            <a:r>
              <a:rPr lang="en-US" sz="1900" dirty="0">
                <a:solidFill>
                  <a:schemeClr val="tx1"/>
                </a:solidFill>
              </a:rPr>
              <a:t> </a:t>
            </a:r>
            <a:r>
              <a:rPr lang="en-US" sz="1900" dirty="0" err="1">
                <a:solidFill>
                  <a:schemeClr val="tx1"/>
                </a:solidFill>
              </a:rPr>
              <a:t>als</a:t>
            </a:r>
            <a:r>
              <a:rPr lang="en-US" sz="1900" dirty="0">
                <a:solidFill>
                  <a:schemeClr val="tx1"/>
                </a:solidFill>
              </a:rPr>
              <a:t> het </a:t>
            </a:r>
            <a:r>
              <a:rPr lang="en-US" sz="1900" dirty="0" err="1">
                <a:solidFill>
                  <a:schemeClr val="tx1"/>
                </a:solidFill>
              </a:rPr>
              <a:t>koppel</a:t>
            </a:r>
            <a:r>
              <a:rPr lang="en-US" sz="1900" dirty="0">
                <a:solidFill>
                  <a:schemeClr val="tx1"/>
                </a:solidFill>
              </a:rPr>
              <a:t> </a:t>
            </a:r>
            <a:r>
              <a:rPr lang="en-US" sz="1900" dirty="0" err="1">
                <a:solidFill>
                  <a:schemeClr val="tx1"/>
                </a:solidFill>
              </a:rPr>
              <a:t>aankondigt</a:t>
            </a:r>
            <a:r>
              <a:rPr lang="en-US" sz="1900" dirty="0">
                <a:solidFill>
                  <a:schemeClr val="tx1"/>
                </a:solidFill>
              </a:rPr>
              <a:t> </a:t>
            </a:r>
            <a:r>
              <a:rPr lang="en-US" sz="1900" dirty="0" err="1">
                <a:solidFill>
                  <a:schemeClr val="tx1"/>
                </a:solidFill>
              </a:rPr>
              <a:t>dat</a:t>
            </a:r>
            <a:r>
              <a:rPr lang="en-US" sz="1900" dirty="0">
                <a:solidFill>
                  <a:schemeClr val="tx1"/>
                </a:solidFill>
              </a:rPr>
              <a:t> </a:t>
            </a:r>
            <a:r>
              <a:rPr lang="en-US" sz="1900" dirty="0" err="1">
                <a:solidFill>
                  <a:schemeClr val="tx1"/>
                </a:solidFill>
              </a:rPr>
              <a:t>zij</a:t>
            </a:r>
            <a:r>
              <a:rPr lang="en-US" sz="1900" dirty="0">
                <a:solidFill>
                  <a:schemeClr val="tx1"/>
                </a:solidFill>
              </a:rPr>
              <a:t> </a:t>
            </a:r>
            <a:r>
              <a:rPr lang="en-US" sz="1900" dirty="0" err="1">
                <a:solidFill>
                  <a:schemeClr val="tx1"/>
                </a:solidFill>
              </a:rPr>
              <a:t>gaan</a:t>
            </a:r>
            <a:r>
              <a:rPr lang="en-US" sz="1900" dirty="0">
                <a:solidFill>
                  <a:schemeClr val="tx1"/>
                </a:solidFill>
              </a:rPr>
              <a:t> </a:t>
            </a:r>
            <a:r>
              <a:rPr lang="en-US" sz="1900" dirty="0" err="1">
                <a:solidFill>
                  <a:schemeClr val="tx1"/>
                </a:solidFill>
              </a:rPr>
              <a:t>verhuizen</a:t>
            </a:r>
            <a:r>
              <a:rPr lang="en-US" sz="1900" dirty="0">
                <a:solidFill>
                  <a:schemeClr val="tx1"/>
                </a:solidFill>
              </a:rPr>
              <a:t>. </a:t>
            </a:r>
          </a:p>
          <a:p>
            <a:pPr marL="0" indent="0">
              <a:spcBef>
                <a:spcPts val="0"/>
              </a:spcBef>
              <a:buNone/>
            </a:pPr>
            <a:endParaRPr lang="nl-NL" sz="1900" dirty="0"/>
          </a:p>
          <a:p>
            <a:pPr marL="0" indent="0">
              <a:spcBef>
                <a:spcPts val="0"/>
              </a:spcBef>
              <a:buNone/>
            </a:pPr>
            <a:endParaRPr lang="nl-NL" sz="1900" dirty="0">
              <a:hlinkClick r:id="rId4"/>
            </a:endParaRPr>
          </a:p>
          <a:p>
            <a:pPr marL="0" indent="0">
              <a:spcBef>
                <a:spcPts val="0"/>
              </a:spcBef>
              <a:buNone/>
            </a:pPr>
            <a:r>
              <a:rPr lang="nl-NL" sz="1900" dirty="0">
                <a:hlinkClick r:id="rId4"/>
              </a:rPr>
              <a:t>https://www.npostart.nl/zappdoc-mensjesrechten/26-10-2014/VPWON_1234209</a:t>
            </a:r>
            <a:endParaRPr lang="nl-NL" sz="1900" dirty="0"/>
          </a:p>
          <a:p>
            <a:pPr marL="0" indent="0">
              <a:spcBef>
                <a:spcPts val="0"/>
              </a:spcBef>
              <a:buNone/>
            </a:pPr>
            <a:r>
              <a:rPr lang="nl-NL" sz="1900" dirty="0"/>
              <a:t>Duur: 20 min</a:t>
            </a:r>
          </a:p>
          <a:p>
            <a:pPr marL="0" indent="0">
              <a:spcBef>
                <a:spcPts val="0"/>
              </a:spcBef>
              <a:buNone/>
            </a:pPr>
            <a:r>
              <a:rPr lang="nl-NL" sz="1900" dirty="0" err="1">
                <a:solidFill>
                  <a:schemeClr val="tx1"/>
                </a:solidFill>
              </a:rPr>
              <a:t>Ky</a:t>
            </a:r>
            <a:r>
              <a:rPr lang="nl-NL" sz="1900" dirty="0">
                <a:solidFill>
                  <a:schemeClr val="tx1"/>
                </a:solidFill>
              </a:rPr>
              <a:t> wil een jongen worden. Samen met vriendin Sterre vertelt ze aan hun nieuwe klas op de middelbare school dat ze genderkinderen zijn</a:t>
            </a:r>
          </a:p>
          <a:p>
            <a:pPr marL="0" indent="0">
              <a:spcBef>
                <a:spcPts val="0"/>
              </a:spcBef>
              <a:buNone/>
            </a:pPr>
            <a:endParaRPr lang="nl-NL" sz="1900" dirty="0">
              <a:solidFill>
                <a:srgbClr val="FF33CC"/>
              </a:solidFill>
            </a:endParaRPr>
          </a:p>
          <a:p>
            <a:pPr marL="0" indent="0">
              <a:spcBef>
                <a:spcPts val="0"/>
              </a:spcBef>
              <a:buNone/>
            </a:pPr>
            <a:r>
              <a:rPr lang="nl-NL" sz="1900" dirty="0">
                <a:hlinkClick r:id="rId5"/>
              </a:rPr>
              <a:t>https://www.zapp.nl/programmas/zappdoc/nieuws/25119-hoe-is-het-nu-met-niels</a:t>
            </a:r>
            <a:endParaRPr lang="nl-NL" sz="1900" dirty="0"/>
          </a:p>
          <a:p>
            <a:pPr marL="0" indent="0">
              <a:spcBef>
                <a:spcPts val="0"/>
              </a:spcBef>
              <a:buNone/>
            </a:pPr>
            <a:r>
              <a:rPr lang="nl-NL" sz="1900" dirty="0"/>
              <a:t>Duur:	20 minuten / 5 minuten</a:t>
            </a:r>
          </a:p>
          <a:p>
            <a:pPr marL="0" indent="0">
              <a:spcBef>
                <a:spcPts val="0"/>
              </a:spcBef>
              <a:buNone/>
            </a:pPr>
            <a:r>
              <a:rPr lang="nl-NL" sz="1900" dirty="0">
                <a:solidFill>
                  <a:schemeClr val="tx1"/>
                </a:solidFill>
              </a:rPr>
              <a:t>Vervolg van </a:t>
            </a:r>
            <a:r>
              <a:rPr lang="nl-NL" sz="1900" dirty="0" err="1">
                <a:solidFill>
                  <a:schemeClr val="tx1"/>
                </a:solidFill>
              </a:rPr>
              <a:t>bonvenstaande</a:t>
            </a:r>
            <a:r>
              <a:rPr lang="nl-NL" sz="1900" dirty="0">
                <a:solidFill>
                  <a:schemeClr val="tx1"/>
                </a:solidFill>
              </a:rPr>
              <a:t> film. </a:t>
            </a:r>
            <a:r>
              <a:rPr lang="nl-NL" sz="1900" dirty="0" err="1">
                <a:solidFill>
                  <a:schemeClr val="tx1"/>
                </a:solidFill>
              </a:rPr>
              <a:t>Ky</a:t>
            </a:r>
            <a:r>
              <a:rPr lang="nl-NL" sz="1900" dirty="0">
                <a:solidFill>
                  <a:schemeClr val="tx1"/>
                </a:solidFill>
              </a:rPr>
              <a:t> wil een jongen worden. Samen met vriendin Sterre vertelt ze aan hun nieuwe klas op de middelbare school dat ze genderkinderen zijn.</a:t>
            </a:r>
          </a:p>
          <a:p>
            <a:pPr marL="0" indent="0">
              <a:spcBef>
                <a:spcPts val="0"/>
              </a:spcBef>
              <a:buNone/>
            </a:pPr>
            <a:endParaRPr lang="nl-NL" sz="1900" dirty="0"/>
          </a:p>
          <a:p>
            <a:pPr marL="0" indent="0">
              <a:spcBef>
                <a:spcPts val="0"/>
              </a:spcBef>
              <a:buNone/>
            </a:pPr>
            <a:r>
              <a:rPr lang="nl-NL" sz="1900" dirty="0">
                <a:hlinkClick r:id="rId6"/>
              </a:rPr>
              <a:t>https://www.youtube.com/watch?v=nazLY3I_s9o</a:t>
            </a:r>
            <a:endParaRPr lang="nl-NL" sz="1900" dirty="0"/>
          </a:p>
          <a:p>
            <a:pPr marL="0" indent="0">
              <a:spcBef>
                <a:spcPts val="0"/>
              </a:spcBef>
              <a:buNone/>
            </a:pPr>
            <a:r>
              <a:rPr lang="nl-NL" sz="1900" dirty="0"/>
              <a:t>Duur: 	3 minuten</a:t>
            </a:r>
          </a:p>
          <a:p>
            <a:pPr marL="0" indent="0">
              <a:spcBef>
                <a:spcPts val="0"/>
              </a:spcBef>
              <a:buNone/>
            </a:pPr>
            <a:r>
              <a:rPr lang="nl-NL" sz="1900" dirty="0">
                <a:solidFill>
                  <a:schemeClr val="tx1"/>
                </a:solidFill>
              </a:rPr>
              <a:t>Noud Fortuin (20) centraal. Hij groeit op in Houten in een protestants-christelijk gezin en wil als transgender de kerk van binnenuit veranderen.</a:t>
            </a:r>
          </a:p>
          <a:p>
            <a:pPr marL="0" indent="0">
              <a:buNone/>
            </a:pPr>
            <a:endParaRPr lang="nl-NL" sz="3600" dirty="0"/>
          </a:p>
        </p:txBody>
      </p:sp>
    </p:spTree>
    <p:extLst>
      <p:ext uri="{BB962C8B-B14F-4D97-AF65-F5344CB8AC3E}">
        <p14:creationId xmlns:p14="http://schemas.microsoft.com/office/powerpoint/2010/main" val="210610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979728" y="152040"/>
            <a:ext cx="10374072" cy="564397"/>
          </a:xfrm>
          <a:solidFill>
            <a:schemeClr val="accent4">
              <a:lumMod val="20000"/>
              <a:lumOff val="80000"/>
            </a:schemeClr>
          </a:solidFill>
        </p:spPr>
        <p:txBody>
          <a:bodyPr>
            <a:normAutofit fontScale="90000"/>
          </a:bodyPr>
          <a:lstStyle/>
          <a:p>
            <a:br>
              <a:rPr lang="nl-NL" dirty="0"/>
            </a:br>
            <a:r>
              <a:rPr lang="nl-NL" sz="3600" b="1" dirty="0"/>
              <a:t>LHBTIQ+ / homoseksualiteit</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953633" y="716437"/>
            <a:ext cx="10541695" cy="5872900"/>
          </a:xfrm>
        </p:spPr>
        <p:txBody>
          <a:bodyPr anchor="ctr">
            <a:normAutofit/>
          </a:bodyPr>
          <a:lstStyle/>
          <a:p>
            <a:pPr marL="0" indent="0">
              <a:spcBef>
                <a:spcPts val="0"/>
              </a:spcBef>
              <a:buNone/>
            </a:pPr>
            <a:r>
              <a:rPr lang="nl-NL" sz="1800" dirty="0">
                <a:hlinkClick r:id="rId3"/>
              </a:rPr>
              <a:t>https://www.youtube.com/watch?v=rKpT5cSzdho</a:t>
            </a:r>
            <a:endParaRPr lang="nl-NL" sz="1800" dirty="0"/>
          </a:p>
          <a:p>
            <a:pPr marL="0" indent="0">
              <a:spcBef>
                <a:spcPts val="0"/>
              </a:spcBef>
              <a:buNone/>
            </a:pPr>
            <a:r>
              <a:rPr lang="nl-NL" sz="1800" dirty="0"/>
              <a:t>Duur:     5 minuten</a:t>
            </a:r>
          </a:p>
          <a:p>
            <a:pPr marL="0" indent="0">
              <a:spcBef>
                <a:spcPts val="0"/>
              </a:spcBef>
              <a:buNone/>
            </a:pPr>
            <a:r>
              <a:rPr lang="nl-NL" sz="1800" dirty="0">
                <a:solidFill>
                  <a:schemeClr val="tx1"/>
                </a:solidFill>
              </a:rPr>
              <a:t>Daisy vertelt haar moeder dat ze lesbisch is. </a:t>
            </a:r>
          </a:p>
          <a:p>
            <a:pPr marL="0" indent="0">
              <a:spcBef>
                <a:spcPts val="0"/>
              </a:spcBef>
              <a:buNone/>
            </a:pPr>
            <a:endParaRPr lang="nl-NL" sz="1800" dirty="0">
              <a:solidFill>
                <a:schemeClr val="tx1"/>
              </a:solidFill>
            </a:endParaRPr>
          </a:p>
          <a:p>
            <a:pPr marL="0" indent="0">
              <a:spcBef>
                <a:spcPts val="0"/>
              </a:spcBef>
              <a:buNone/>
            </a:pPr>
            <a:endParaRPr lang="nl-NL" sz="1800" dirty="0">
              <a:solidFill>
                <a:schemeClr val="tx1"/>
              </a:solidFill>
            </a:endParaRPr>
          </a:p>
          <a:p>
            <a:pPr marL="0" indent="0">
              <a:spcBef>
                <a:spcPts val="0"/>
              </a:spcBef>
              <a:buNone/>
            </a:pPr>
            <a:r>
              <a:rPr lang="nl-NL" sz="1800" dirty="0">
                <a:solidFill>
                  <a:srgbClr val="0070C0"/>
                </a:solidFill>
                <a:hlinkClick r:id="rId4">
                  <a:extLst>
                    <a:ext uri="{A12FA001-AC4F-418D-AE19-62706E023703}">
                      <ahyp:hlinkClr xmlns:ahyp="http://schemas.microsoft.com/office/drawing/2018/hyperlinkcolor" val="tx"/>
                    </a:ext>
                  </a:extLst>
                </a:hlinkClick>
              </a:rPr>
              <a:t>https://www.youtube.com/watch?v=9_vswNirGAs</a:t>
            </a:r>
            <a:endParaRPr lang="nl-NL" sz="1800" dirty="0">
              <a:solidFill>
                <a:srgbClr val="0070C0"/>
              </a:solidFill>
            </a:endParaRPr>
          </a:p>
          <a:p>
            <a:pPr marL="0" indent="0">
              <a:spcBef>
                <a:spcPts val="0"/>
              </a:spcBef>
              <a:buNone/>
            </a:pPr>
            <a:r>
              <a:rPr lang="nl-NL" sz="1800" dirty="0"/>
              <a:t>Duur:	10 minuten</a:t>
            </a:r>
          </a:p>
          <a:p>
            <a:pPr marL="0" indent="0">
              <a:spcBef>
                <a:spcPts val="0"/>
              </a:spcBef>
              <a:buNone/>
            </a:pPr>
            <a:r>
              <a:rPr lang="nl-NL" sz="1800" dirty="0">
                <a:solidFill>
                  <a:schemeClr val="tx1"/>
                </a:solidFill>
              </a:rPr>
              <a:t>Hoe is het tegenwoordig als bijvoorbeeld homo, moslim of jood in de klas? Winfried is in deze Achter de headlines bij een les over discriminatie en vooroordelen op school.</a:t>
            </a:r>
          </a:p>
        </p:txBody>
      </p:sp>
    </p:spTree>
    <p:extLst>
      <p:ext uri="{BB962C8B-B14F-4D97-AF65-F5344CB8AC3E}">
        <p14:creationId xmlns:p14="http://schemas.microsoft.com/office/powerpoint/2010/main" val="1365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Racisme/Black </a:t>
            </a:r>
            <a:r>
              <a:rPr lang="nl-NL" sz="3600" b="1" dirty="0" err="1"/>
              <a:t>lives</a:t>
            </a:r>
            <a:r>
              <a:rPr lang="nl-NL" sz="3600" b="1" dirty="0"/>
              <a:t> matter</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07720" y="878504"/>
            <a:ext cx="10515600" cy="5614371"/>
          </a:xfrm>
        </p:spPr>
        <p:txBody>
          <a:bodyPr anchor="ctr">
            <a:normAutofit/>
          </a:bodyPr>
          <a:lstStyle/>
          <a:p>
            <a:pPr marL="0" indent="0">
              <a:spcBef>
                <a:spcPts val="0"/>
              </a:spcBef>
              <a:buNone/>
            </a:pPr>
            <a:r>
              <a:rPr lang="nl-NL" sz="1800" dirty="0" err="1">
                <a:hlinkClick r:id="rId3"/>
              </a:rPr>
              <a:t>Docu</a:t>
            </a:r>
            <a:r>
              <a:rPr lang="nl-NL" sz="1800" dirty="0">
                <a:hlinkClick r:id="rId3"/>
              </a:rPr>
              <a:t>: Ik alleen in de klas</a:t>
            </a:r>
            <a:endParaRPr lang="en-US" sz="1800" dirty="0"/>
          </a:p>
          <a:p>
            <a:pPr marL="0" indent="0">
              <a:spcBef>
                <a:spcPts val="0"/>
              </a:spcBef>
              <a:buNone/>
            </a:pPr>
            <a:r>
              <a:rPr lang="en-US" sz="1800" dirty="0"/>
              <a:t>Duur:	67 </a:t>
            </a:r>
            <a:r>
              <a:rPr lang="en-US" sz="1800" dirty="0" err="1"/>
              <a:t>minuten</a:t>
            </a:r>
            <a:endParaRPr lang="en-US" sz="1800" dirty="0"/>
          </a:p>
          <a:p>
            <a:pPr marL="0" indent="0">
              <a:spcBef>
                <a:spcPts val="0"/>
              </a:spcBef>
              <a:buNone/>
            </a:pPr>
            <a:r>
              <a:rPr lang="nl-NL" sz="1800" i="0" dirty="0">
                <a:solidFill>
                  <a:srgbClr val="000000"/>
                </a:solidFill>
                <a:effectLst/>
                <a:latin typeface="+mj-lt"/>
              </a:rPr>
              <a:t>Een hoge score halen bij de Cito-toets en toch een vmbo-advies krijgen. Met vrienden naar de club en geweigerd worden door de uitsmijter. Grapjes van klasgenoten moeten ondergaan. Het zijn de vormen van alledaags racisme die de kinderen van regisseur Karin </a:t>
            </a:r>
            <a:r>
              <a:rPr lang="nl-NL" sz="1800" i="0" dirty="0" err="1">
                <a:solidFill>
                  <a:srgbClr val="000000"/>
                </a:solidFill>
                <a:effectLst/>
                <a:latin typeface="+mj-lt"/>
              </a:rPr>
              <a:t>Junger</a:t>
            </a:r>
            <a:r>
              <a:rPr lang="nl-NL" sz="1800" i="0" dirty="0">
                <a:solidFill>
                  <a:srgbClr val="000000"/>
                </a:solidFill>
                <a:effectLst/>
                <a:latin typeface="+mj-lt"/>
              </a:rPr>
              <a:t> en hun vrienden voor de kiezen krijgen.</a:t>
            </a:r>
            <a:endParaRPr lang="nl-NL" sz="1800" dirty="0">
              <a:latin typeface="+mj-lt"/>
            </a:endParaRPr>
          </a:p>
          <a:p>
            <a:pPr marL="0" indent="0">
              <a:spcBef>
                <a:spcPts val="0"/>
              </a:spcBef>
              <a:buNone/>
            </a:pPr>
            <a:endParaRPr lang="nl-NL" sz="1800" dirty="0"/>
          </a:p>
          <a:p>
            <a:pPr marL="0" indent="0">
              <a:spcBef>
                <a:spcPts val="0"/>
              </a:spcBef>
              <a:buNone/>
            </a:pPr>
            <a:r>
              <a:rPr lang="nl-NL" sz="1800" dirty="0" err="1">
                <a:hlinkClick r:id="rId4"/>
              </a:rPr>
              <a:t>Docu</a:t>
            </a:r>
            <a:r>
              <a:rPr lang="nl-NL" sz="1800" dirty="0">
                <a:hlinkClick r:id="rId4"/>
              </a:rPr>
              <a:t>: Wit is ook een kleur</a:t>
            </a:r>
            <a:endParaRPr lang="nl-NL" sz="1800" dirty="0"/>
          </a:p>
          <a:p>
            <a:pPr marL="0" indent="0">
              <a:spcBef>
                <a:spcPts val="0"/>
              </a:spcBef>
              <a:buNone/>
            </a:pPr>
            <a:r>
              <a:rPr lang="nl-NL" sz="1800" dirty="0"/>
              <a:t>Duur:	50 minuten</a:t>
            </a:r>
          </a:p>
          <a:p>
            <a:pPr marL="0" indent="0">
              <a:spcBef>
                <a:spcPts val="0"/>
              </a:spcBef>
              <a:buNone/>
            </a:pPr>
            <a:r>
              <a:rPr lang="nl-NL" sz="1800" i="0" dirty="0">
                <a:solidFill>
                  <a:srgbClr val="212529"/>
                </a:solidFill>
                <a:effectLst/>
                <a:latin typeface="+mn-lt"/>
              </a:rPr>
              <a:t>In deze </a:t>
            </a:r>
            <a:r>
              <a:rPr lang="nl-NL" sz="1800" i="0" dirty="0" err="1">
                <a:solidFill>
                  <a:srgbClr val="212529"/>
                </a:solidFill>
                <a:effectLst/>
                <a:latin typeface="+mn-lt"/>
              </a:rPr>
              <a:t>docu</a:t>
            </a:r>
            <a:r>
              <a:rPr lang="nl-NL" sz="1800" i="0" dirty="0">
                <a:solidFill>
                  <a:srgbClr val="212529"/>
                </a:solidFill>
                <a:effectLst/>
                <a:latin typeface="+mn-lt"/>
              </a:rPr>
              <a:t> onderzoekt de filmmaakster waarom veel witte mensen zich boos of verongelijkt voelen wanneer het over racisme en witte privileges gaat.</a:t>
            </a:r>
          </a:p>
          <a:p>
            <a:pPr marL="0" indent="0">
              <a:spcBef>
                <a:spcPts val="0"/>
              </a:spcBef>
              <a:buNone/>
            </a:pPr>
            <a:endParaRPr lang="nl-NL" sz="1800" dirty="0">
              <a:latin typeface="+mn-lt"/>
            </a:endParaRPr>
          </a:p>
          <a:p>
            <a:pPr marL="0" indent="0">
              <a:spcBef>
                <a:spcPts val="0"/>
              </a:spcBef>
              <a:buNone/>
            </a:pPr>
            <a:r>
              <a:rPr lang="nl-NL" sz="1800" dirty="0">
                <a:hlinkClick r:id="rId5"/>
              </a:rPr>
              <a:t>NOS op 3: het verhaal achter Black </a:t>
            </a:r>
            <a:r>
              <a:rPr lang="nl-NL" sz="1800" dirty="0" err="1">
                <a:hlinkClick r:id="rId5"/>
              </a:rPr>
              <a:t>Lives</a:t>
            </a:r>
            <a:r>
              <a:rPr lang="nl-NL" sz="1800" dirty="0">
                <a:hlinkClick r:id="rId5"/>
              </a:rPr>
              <a:t> Matter</a:t>
            </a:r>
            <a:endParaRPr lang="nl-NL" sz="1800" dirty="0"/>
          </a:p>
          <a:p>
            <a:pPr marL="0" indent="0">
              <a:spcBef>
                <a:spcPts val="0"/>
              </a:spcBef>
              <a:buNone/>
            </a:pPr>
            <a:r>
              <a:rPr lang="nl-NL" sz="1800" dirty="0"/>
              <a:t>Duur: 	10 minuten</a:t>
            </a:r>
          </a:p>
          <a:p>
            <a:pPr marL="0" indent="0">
              <a:buNone/>
            </a:pPr>
            <a:r>
              <a:rPr lang="nl-NL" sz="1800" b="0" i="0" dirty="0">
                <a:solidFill>
                  <a:srgbClr val="030303"/>
                </a:solidFill>
                <a:effectLst/>
                <a:latin typeface="+mj-lt"/>
              </a:rPr>
              <a:t>Een golf van protesten gaat door de VS, maar ook over de wereld. Tegen politiegeweld en racisme. Bij die protesten worden veel leuzen gescandeerd. En één in het bijzonder: Black </a:t>
            </a:r>
            <a:r>
              <a:rPr lang="nl-NL" sz="1800" b="0" i="0" dirty="0" err="1">
                <a:solidFill>
                  <a:srgbClr val="030303"/>
                </a:solidFill>
                <a:effectLst/>
                <a:latin typeface="+mj-lt"/>
              </a:rPr>
              <a:t>Lives</a:t>
            </a:r>
            <a:r>
              <a:rPr lang="nl-NL" sz="1800" b="0" i="0" dirty="0">
                <a:solidFill>
                  <a:srgbClr val="030303"/>
                </a:solidFill>
                <a:effectLst/>
                <a:latin typeface="+mj-lt"/>
              </a:rPr>
              <a:t> Matter. Dit is het verhaal achter die leus</a:t>
            </a:r>
            <a:r>
              <a:rPr lang="nl-NL" sz="1800" b="0" i="0" dirty="0">
                <a:solidFill>
                  <a:srgbClr val="030303"/>
                </a:solidFill>
                <a:effectLst/>
                <a:latin typeface="Roboto" panose="020B0604020202020204" pitchFamily="2" charset="0"/>
              </a:rPr>
              <a:t>.</a:t>
            </a:r>
            <a:endParaRPr lang="nl-NL" sz="1800" dirty="0"/>
          </a:p>
        </p:txBody>
      </p:sp>
    </p:spTree>
    <p:extLst>
      <p:ext uri="{BB962C8B-B14F-4D97-AF65-F5344CB8AC3E}">
        <p14:creationId xmlns:p14="http://schemas.microsoft.com/office/powerpoint/2010/main" val="100981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ADHD / Autisme/ Depressie / Dwang</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38200" y="959784"/>
            <a:ext cx="10876280" cy="5796616"/>
          </a:xfrm>
        </p:spPr>
        <p:txBody>
          <a:bodyPr anchor="ctr">
            <a:normAutofit fontScale="62500" lnSpcReduction="20000"/>
          </a:bodyPr>
          <a:lstStyle/>
          <a:p>
            <a:pPr marL="0" indent="0">
              <a:spcBef>
                <a:spcPts val="0"/>
              </a:spcBef>
              <a:buNone/>
            </a:pPr>
            <a:endParaRPr lang="nl-NL" sz="2900" dirty="0">
              <a:solidFill>
                <a:schemeClr val="accent1"/>
              </a:solidFill>
              <a:hlinkClick r:id="rId3">
                <a:extLst>
                  <a:ext uri="{A12FA001-AC4F-418D-AE19-62706E023703}">
                    <ahyp:hlinkClr xmlns:ahyp="http://schemas.microsoft.com/office/drawing/2018/hyperlinkcolor" val="tx"/>
                  </a:ext>
                </a:extLst>
              </a:hlinkClick>
            </a:endParaRPr>
          </a:p>
          <a:p>
            <a:pPr marL="0" indent="0">
              <a:spcBef>
                <a:spcPts val="0"/>
              </a:spcBef>
              <a:buNone/>
            </a:pPr>
            <a:r>
              <a:rPr lang="nl-NL" sz="2900" dirty="0">
                <a:solidFill>
                  <a:schemeClr val="accent1"/>
                </a:solidFill>
                <a:hlinkClick r:id="rId3">
                  <a:extLst>
                    <a:ext uri="{A12FA001-AC4F-418D-AE19-62706E023703}">
                      <ahyp:hlinkClr xmlns:ahyp="http://schemas.microsoft.com/office/drawing/2018/hyperlinkcolor" val="tx"/>
                    </a:ext>
                  </a:extLst>
                </a:hlinkClick>
              </a:rPr>
              <a:t>https://www.youtube.com/watch?v=6iCFD8D550o</a:t>
            </a:r>
            <a:endParaRPr lang="nl-NL" sz="2900" dirty="0">
              <a:solidFill>
                <a:schemeClr val="accent1"/>
              </a:solidFill>
            </a:endParaRPr>
          </a:p>
          <a:p>
            <a:pPr marL="0" indent="0">
              <a:spcBef>
                <a:spcPts val="0"/>
              </a:spcBef>
              <a:buNone/>
            </a:pPr>
            <a:r>
              <a:rPr lang="nl-NL" sz="2900" dirty="0">
                <a:solidFill>
                  <a:schemeClr val="tx1"/>
                </a:solidFill>
              </a:rPr>
              <a:t>Duur: 7 minuten   </a:t>
            </a:r>
          </a:p>
          <a:p>
            <a:pPr marL="0" indent="0">
              <a:spcBef>
                <a:spcPts val="0"/>
              </a:spcBef>
              <a:buNone/>
            </a:pPr>
            <a:r>
              <a:rPr lang="nl-NL" sz="2900" dirty="0"/>
              <a:t>Steeds DRUKKER in de klas?! | De waarheid over </a:t>
            </a:r>
            <a:r>
              <a:rPr lang="nl-NL" sz="2900" b="1" dirty="0"/>
              <a:t>ADHD</a:t>
            </a:r>
          </a:p>
          <a:p>
            <a:pPr marL="0" indent="0">
              <a:spcBef>
                <a:spcPts val="0"/>
              </a:spcBef>
              <a:buNone/>
            </a:pPr>
            <a:endParaRPr lang="nl-NL" sz="2900" dirty="0"/>
          </a:p>
          <a:p>
            <a:pPr marL="0" indent="0">
              <a:spcBef>
                <a:spcPts val="0"/>
              </a:spcBef>
              <a:buNone/>
            </a:pPr>
            <a:r>
              <a:rPr lang="nl-NL" sz="2900" dirty="0" err="1">
                <a:hlinkClick r:id="rId4"/>
              </a:rPr>
              <a:t>Drona</a:t>
            </a:r>
            <a:r>
              <a:rPr lang="nl-NL" sz="2900" dirty="0">
                <a:hlinkClick r:id="rId4"/>
              </a:rPr>
              <a:t> en ik</a:t>
            </a:r>
            <a:endParaRPr lang="nl-NL" sz="2900" dirty="0"/>
          </a:p>
          <a:p>
            <a:pPr marL="0" indent="0">
              <a:spcBef>
                <a:spcPts val="0"/>
              </a:spcBef>
              <a:buNone/>
            </a:pPr>
            <a:r>
              <a:rPr lang="nl-NL" sz="2900" dirty="0">
                <a:latin typeface="+mj-lt"/>
              </a:rPr>
              <a:t>Duur: 19 minuten</a:t>
            </a:r>
          </a:p>
          <a:p>
            <a:pPr marL="0" indent="0">
              <a:spcBef>
                <a:spcPts val="0"/>
              </a:spcBef>
              <a:buNone/>
            </a:pPr>
            <a:r>
              <a:rPr lang="nl-NL" sz="2900" dirty="0" err="1">
                <a:latin typeface="+mj-lt"/>
              </a:rPr>
              <a:t>Drona</a:t>
            </a:r>
            <a:r>
              <a:rPr lang="nl-NL" sz="2900" dirty="0">
                <a:latin typeface="+mj-lt"/>
              </a:rPr>
              <a:t> (9) is </a:t>
            </a:r>
            <a:r>
              <a:rPr lang="nl-NL" sz="2900" b="1" dirty="0">
                <a:latin typeface="+mj-lt"/>
              </a:rPr>
              <a:t>autistisch</a:t>
            </a:r>
            <a:r>
              <a:rPr lang="nl-NL" sz="2900" dirty="0">
                <a:latin typeface="+mj-lt"/>
              </a:rPr>
              <a:t>. Hij is heel slim, maar kan slecht informatie ordenen. Om zich toch te redden stelt hij extreem veel vragen. In '</a:t>
            </a:r>
            <a:r>
              <a:rPr lang="nl-NL" sz="2900" dirty="0" err="1">
                <a:latin typeface="+mj-lt"/>
              </a:rPr>
              <a:t>Drona</a:t>
            </a:r>
            <a:r>
              <a:rPr lang="nl-NL" sz="2900" dirty="0">
                <a:latin typeface="+mj-lt"/>
              </a:rPr>
              <a:t> en ik' zie je </a:t>
            </a:r>
            <a:r>
              <a:rPr lang="nl-NL" sz="2900" dirty="0" err="1">
                <a:latin typeface="+mj-lt"/>
              </a:rPr>
              <a:t>Drona's</a:t>
            </a:r>
            <a:r>
              <a:rPr lang="nl-NL" sz="2900" dirty="0">
                <a:latin typeface="+mj-lt"/>
              </a:rPr>
              <a:t> leven door de ogen van zijn broer </a:t>
            </a:r>
            <a:r>
              <a:rPr lang="nl-NL" sz="2900" dirty="0" err="1">
                <a:latin typeface="+mj-lt"/>
              </a:rPr>
              <a:t>Arjun</a:t>
            </a:r>
            <a:r>
              <a:rPr lang="nl-NL" sz="2900" dirty="0">
                <a:latin typeface="+mj-lt"/>
              </a:rPr>
              <a:t>.</a:t>
            </a:r>
          </a:p>
          <a:p>
            <a:pPr marL="0" indent="0">
              <a:spcBef>
                <a:spcPts val="0"/>
              </a:spcBef>
              <a:buNone/>
            </a:pPr>
            <a:endParaRPr lang="nl-NL" sz="2900" dirty="0">
              <a:latin typeface="+mj-lt"/>
            </a:endParaRPr>
          </a:p>
          <a:p>
            <a:pPr marL="0" indent="0">
              <a:spcBef>
                <a:spcPts val="0"/>
              </a:spcBef>
              <a:buNone/>
            </a:pPr>
            <a:r>
              <a:rPr lang="nl-NL" sz="2900" dirty="0">
                <a:latin typeface="+mj-lt"/>
                <a:hlinkClick r:id="rId5"/>
              </a:rPr>
              <a:t>https://www.youtube.com/watch?v=g0OOo2NNeOE</a:t>
            </a:r>
            <a:endParaRPr lang="nl-NL" sz="2900" dirty="0">
              <a:latin typeface="+mj-lt"/>
            </a:endParaRPr>
          </a:p>
          <a:p>
            <a:pPr marL="0" indent="0">
              <a:spcBef>
                <a:spcPts val="0"/>
              </a:spcBef>
              <a:buNone/>
            </a:pPr>
            <a:r>
              <a:rPr lang="nl-NL" sz="2900" dirty="0"/>
              <a:t>Duur: 27 minuten</a:t>
            </a:r>
          </a:p>
          <a:p>
            <a:pPr marL="0" indent="0">
              <a:spcBef>
                <a:spcPts val="0"/>
              </a:spcBef>
              <a:buNone/>
            </a:pPr>
            <a:r>
              <a:rPr lang="nl-NL" sz="2900" dirty="0"/>
              <a:t>In deze documentaire over jongeren met een </a:t>
            </a:r>
            <a:r>
              <a:rPr lang="nl-NL" sz="2900" b="1" dirty="0"/>
              <a:t>depressie </a:t>
            </a:r>
            <a:r>
              <a:rPr lang="nl-NL" sz="2900" dirty="0"/>
              <a:t>vertellen jongeren hun verhaal en geven psychiaters hun kijk op de depressie.</a:t>
            </a:r>
          </a:p>
          <a:p>
            <a:pPr marL="0" indent="0">
              <a:spcBef>
                <a:spcPts val="0"/>
              </a:spcBef>
              <a:buNone/>
            </a:pPr>
            <a:endParaRPr lang="nl-NL" sz="2900" dirty="0"/>
          </a:p>
          <a:p>
            <a:pPr marL="0" indent="0">
              <a:spcBef>
                <a:spcPts val="0"/>
              </a:spcBef>
              <a:buNone/>
            </a:pPr>
            <a:r>
              <a:rPr lang="nl-NL" sz="2900" dirty="0">
                <a:hlinkClick r:id="rId6"/>
              </a:rPr>
              <a:t>https://depressievereniging.nl/ervaringen/ervaringsdeskundigen/</a:t>
            </a:r>
            <a:endParaRPr lang="nl-NL" sz="2900" dirty="0"/>
          </a:p>
          <a:p>
            <a:pPr marL="0" indent="0">
              <a:spcBef>
                <a:spcPts val="0"/>
              </a:spcBef>
              <a:buNone/>
            </a:pPr>
            <a:r>
              <a:rPr lang="nl-NL" sz="2900" dirty="0">
                <a:latin typeface="+mn-lt"/>
              </a:rPr>
              <a:t>Duur: 5 minuten</a:t>
            </a:r>
          </a:p>
          <a:p>
            <a:pPr marL="0" indent="0">
              <a:spcBef>
                <a:spcPts val="0"/>
              </a:spcBef>
              <a:buNone/>
            </a:pPr>
            <a:r>
              <a:rPr lang="nl-NL" sz="2900" dirty="0">
                <a:latin typeface="+mn-lt"/>
              </a:rPr>
              <a:t> “Ik voel me gewoon klote.” Stephan deelde dit met zijn luisteraars en vertelde in zijn radioprogramma dat het niet goed met hem gaat. Hij voelt zich  depressief en eenzaam, en hij staat op een  wachtlijst staat voor professionele hulp. “Ik wil gewoon eerlijk met jullie zijn, zoals jullie dat ook tegen mij zijn.”</a:t>
            </a:r>
          </a:p>
          <a:p>
            <a:pPr marL="0" indent="0">
              <a:spcBef>
                <a:spcPts val="0"/>
              </a:spcBef>
              <a:buNone/>
            </a:pPr>
            <a:endParaRPr lang="nl-NL" sz="2900" dirty="0">
              <a:latin typeface="+mj-lt"/>
            </a:endParaRPr>
          </a:p>
          <a:p>
            <a:pPr marL="0" indent="0">
              <a:spcBef>
                <a:spcPts val="0"/>
              </a:spcBef>
              <a:buNone/>
            </a:pPr>
            <a:r>
              <a:rPr lang="nl-NL" sz="2900" dirty="0">
                <a:latin typeface="+mj-lt"/>
                <a:hlinkClick r:id="rId7"/>
              </a:rPr>
              <a:t>Dagboek van mijn dwang</a:t>
            </a:r>
            <a:endParaRPr lang="nl-NL" sz="2900" dirty="0">
              <a:latin typeface="+mj-lt"/>
            </a:endParaRPr>
          </a:p>
          <a:p>
            <a:pPr marL="0" indent="0">
              <a:spcBef>
                <a:spcPts val="0"/>
              </a:spcBef>
              <a:buNone/>
            </a:pPr>
            <a:r>
              <a:rPr lang="nl-NL" sz="2900" dirty="0">
                <a:latin typeface="+mn-lt"/>
              </a:rPr>
              <a:t>Duur: 40 minuten</a:t>
            </a:r>
          </a:p>
          <a:p>
            <a:pPr marL="0" indent="0">
              <a:spcBef>
                <a:spcPts val="0"/>
              </a:spcBef>
              <a:buNone/>
            </a:pPr>
            <a:r>
              <a:rPr lang="nl-NL" sz="2900" dirty="0">
                <a:latin typeface="+mn-lt"/>
              </a:rPr>
              <a:t>Rianne heeft een </a:t>
            </a:r>
            <a:r>
              <a:rPr lang="nl-NL" sz="2900" b="1" dirty="0">
                <a:latin typeface="+mn-lt"/>
              </a:rPr>
              <a:t>dwangstoornis</a:t>
            </a:r>
            <a:r>
              <a:rPr lang="nl-NL" sz="2900" dirty="0">
                <a:latin typeface="+mn-lt"/>
              </a:rPr>
              <a:t> en hoort de hele dag stemmen die haar vertellen wat ze moet voelen en wat ze moet doen. </a:t>
            </a:r>
          </a:p>
          <a:p>
            <a:pPr marL="0" indent="0">
              <a:spcBef>
                <a:spcPts val="0"/>
              </a:spcBef>
              <a:buNone/>
            </a:pPr>
            <a:endParaRPr lang="nl-NL" sz="2300" dirty="0">
              <a:latin typeface="+mj-lt"/>
            </a:endParaRPr>
          </a:p>
          <a:p>
            <a:pPr marL="0" indent="0">
              <a:buNone/>
            </a:pPr>
            <a:endParaRPr lang="nl-NL" sz="3600" dirty="0"/>
          </a:p>
        </p:txBody>
      </p:sp>
    </p:spTree>
    <p:extLst>
      <p:ext uri="{BB962C8B-B14F-4D97-AF65-F5344CB8AC3E}">
        <p14:creationId xmlns:p14="http://schemas.microsoft.com/office/powerpoint/2010/main" val="338621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3"/>
          <p:cNvSpPr txBox="1"/>
          <p:nvPr/>
        </p:nvSpPr>
        <p:spPr>
          <a:xfrm>
            <a:off x="838200" y="892707"/>
            <a:ext cx="3063240" cy="46873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00"/>
              <a:buFont typeface="Arial"/>
              <a:buNone/>
            </a:pPr>
            <a:r>
              <a:rPr lang="en-GB" sz="1700" b="0" i="0" u="none" strike="noStrike" cap="none" dirty="0">
                <a:solidFill>
                  <a:schemeClr val="dk1"/>
                </a:solidFill>
                <a:latin typeface="Arial"/>
                <a:ea typeface="Arial"/>
                <a:cs typeface="Arial"/>
                <a:sym typeface="Arial"/>
              </a:rPr>
              <a:t>25 </a:t>
            </a:r>
            <a:r>
              <a:rPr lang="en-GB" sz="1700" b="0" i="0" u="none" strike="noStrike" cap="none" dirty="0" err="1">
                <a:solidFill>
                  <a:schemeClr val="dk1"/>
                </a:solidFill>
                <a:latin typeface="Arial"/>
                <a:ea typeface="Arial"/>
                <a:cs typeface="Arial"/>
                <a:sym typeface="Arial"/>
              </a:rPr>
              <a:t>november</a:t>
            </a:r>
            <a:r>
              <a:rPr lang="en-GB" sz="1700" b="0" i="0" u="none" strike="noStrike" cap="none" dirty="0">
                <a:solidFill>
                  <a:schemeClr val="dk1"/>
                </a:solidFill>
                <a:latin typeface="Arial"/>
                <a:ea typeface="Arial"/>
                <a:cs typeface="Arial"/>
                <a:sym typeface="Arial"/>
              </a:rPr>
              <a:t> 2021</a:t>
            </a:r>
          </a:p>
          <a:p>
            <a:pPr marL="0" marR="0" lvl="0" indent="0" algn="l" rtl="0">
              <a:lnSpc>
                <a:spcPct val="80000"/>
              </a:lnSpc>
              <a:spcBef>
                <a:spcPts val="0"/>
              </a:spcBef>
              <a:spcAft>
                <a:spcPts val="0"/>
              </a:spcAft>
              <a:buClr>
                <a:schemeClr val="dk1"/>
              </a:buClr>
              <a:buSzPts val="1700"/>
              <a:buFont typeface="Arial"/>
              <a:buNone/>
            </a:pPr>
            <a:r>
              <a:rPr lang="en-GB" sz="1700" dirty="0">
                <a:solidFill>
                  <a:schemeClr val="dk1"/>
                </a:solidFill>
              </a:rPr>
              <a:t>TEAM DIVERSITEIT</a:t>
            </a:r>
            <a:endParaRPr dirty="0"/>
          </a:p>
        </p:txBody>
      </p:sp>
      <p:sp>
        <p:nvSpPr>
          <p:cNvPr id="90" name="Google Shape;90;p13"/>
          <p:cNvSpPr txBox="1"/>
          <p:nvPr/>
        </p:nvSpPr>
        <p:spPr>
          <a:xfrm>
            <a:off x="0" y="1"/>
            <a:ext cx="12263120" cy="4395376"/>
          </a:xfrm>
          <a:prstGeom prst="rect">
            <a:avLst/>
          </a:prstGeom>
          <a:solidFill>
            <a:schemeClr val="tx2"/>
          </a:solid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11500"/>
              <a:buFont typeface="Arial Black"/>
              <a:buNone/>
            </a:pPr>
            <a:r>
              <a:rPr lang="en-GB" sz="5400" b="1" i="0" u="none" strike="noStrike" cap="none" dirty="0">
                <a:solidFill>
                  <a:schemeClr val="dk1"/>
                </a:solidFill>
                <a:latin typeface="Arial Black"/>
                <a:ea typeface="Arial Black"/>
                <a:cs typeface="Arial Black"/>
                <a:sym typeface="Arial Black"/>
              </a:rPr>
              <a:t>    </a:t>
            </a:r>
            <a:r>
              <a:rPr lang="en-GB" sz="5400" b="1" i="0" u="none" strike="noStrike" cap="none" dirty="0" err="1">
                <a:solidFill>
                  <a:schemeClr val="dk1"/>
                </a:solidFill>
                <a:latin typeface="Arial Black"/>
                <a:ea typeface="Arial Black"/>
                <a:cs typeface="Arial Black"/>
                <a:sym typeface="Arial Black"/>
              </a:rPr>
              <a:t>Diversiteits</a:t>
            </a:r>
            <a:r>
              <a:rPr lang="en-GB" sz="5400" b="1" dirty="0">
                <a:solidFill>
                  <a:schemeClr val="dk1"/>
                </a:solidFill>
                <a:latin typeface="Arial Black"/>
                <a:ea typeface="Arial Black"/>
                <a:cs typeface="Arial Black"/>
                <a:sym typeface="Arial Black"/>
              </a:rPr>
              <a:t>-</a:t>
            </a:r>
            <a:r>
              <a:rPr lang="en-GB" sz="5400" b="1" i="0" u="none" strike="noStrike" cap="none" dirty="0">
                <a:solidFill>
                  <a:schemeClr val="dk1"/>
                </a:solidFill>
                <a:latin typeface="Arial Black"/>
                <a:ea typeface="Arial Black"/>
                <a:cs typeface="Arial Black"/>
                <a:sym typeface="Arial Black"/>
              </a:rPr>
              <a:t>cinema</a:t>
            </a:r>
          </a:p>
          <a:p>
            <a:pPr marL="0" marR="0" lvl="0" indent="0" algn="l" rtl="0">
              <a:lnSpc>
                <a:spcPct val="70000"/>
              </a:lnSpc>
              <a:spcBef>
                <a:spcPts val="0"/>
              </a:spcBef>
              <a:spcAft>
                <a:spcPts val="0"/>
              </a:spcAft>
              <a:buClr>
                <a:schemeClr val="dk1"/>
              </a:buClr>
              <a:buSzPts val="11500"/>
              <a:buFont typeface="Arial Black"/>
              <a:buNone/>
            </a:pPr>
            <a:endParaRPr sz="5400" b="1" i="0" u="none" strike="noStrike" cap="none" dirty="0">
              <a:solidFill>
                <a:schemeClr val="dk1"/>
              </a:solidFill>
              <a:latin typeface="Arial Black"/>
              <a:ea typeface="Arial Black"/>
              <a:cs typeface="Arial Black"/>
              <a:sym typeface="Arial Black"/>
            </a:endParaRPr>
          </a:p>
        </p:txBody>
      </p:sp>
      <p:sp>
        <p:nvSpPr>
          <p:cNvPr id="91" name="Google Shape;91;p13"/>
          <p:cNvSpPr txBox="1">
            <a:spLocks noGrp="1"/>
          </p:cNvSpPr>
          <p:nvPr>
            <p:ph type="subTitle" idx="1"/>
          </p:nvPr>
        </p:nvSpPr>
        <p:spPr>
          <a:xfrm>
            <a:off x="0" y="4395377"/>
            <a:ext cx="12192000" cy="2462623"/>
          </a:xfrm>
          <a:prstGeom prst="rect">
            <a:avLst/>
          </a:prstGeom>
          <a:solidFill>
            <a:schemeClr val="tx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nl-NL" sz="3200" b="1" i="1" dirty="0"/>
              <a:t>        Iedereen mag er zijn!</a:t>
            </a:r>
          </a:p>
          <a:p>
            <a:pPr marL="0" lvl="0" indent="0" algn="l" rtl="0">
              <a:lnSpc>
                <a:spcPct val="90000"/>
              </a:lnSpc>
              <a:spcBef>
                <a:spcPts val="0"/>
              </a:spcBef>
              <a:spcAft>
                <a:spcPts val="0"/>
              </a:spcAft>
              <a:buClr>
                <a:schemeClr val="dk1"/>
              </a:buClr>
              <a:buSzPts val="4000"/>
              <a:buNone/>
            </a:pPr>
            <a:r>
              <a:rPr lang="nl-NL" sz="3200" b="1" i="1" dirty="0"/>
              <a:t>        </a:t>
            </a:r>
          </a:p>
          <a:p>
            <a:pPr marL="0" lvl="0" indent="0" algn="l" rtl="0">
              <a:lnSpc>
                <a:spcPct val="90000"/>
              </a:lnSpc>
              <a:spcBef>
                <a:spcPts val="0"/>
              </a:spcBef>
              <a:spcAft>
                <a:spcPts val="0"/>
              </a:spcAft>
              <a:buClr>
                <a:schemeClr val="dk1"/>
              </a:buClr>
              <a:buSzPts val="4000"/>
              <a:buNone/>
            </a:pPr>
            <a:r>
              <a:rPr lang="nl-NL" sz="3200" b="1" i="1"/>
              <a:t>           </a:t>
            </a:r>
            <a:endParaRPr sz="3200" b="1" i="1" dirty="0"/>
          </a:p>
        </p:txBody>
      </p:sp>
    </p:spTree>
    <p:extLst>
      <p:ext uri="{BB962C8B-B14F-4D97-AF65-F5344CB8AC3E}">
        <p14:creationId xmlns:p14="http://schemas.microsoft.com/office/powerpoint/2010/main" val="380317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t="7874" b="7873"/>
          <a:stretch/>
        </p:blipFill>
        <p:spPr>
          <a:xfrm rot="10800000">
            <a:off x="142240" y="-2"/>
            <a:ext cx="12220473" cy="6858001"/>
          </a:xfrm>
          <a:prstGeom prst="rect">
            <a:avLst/>
          </a:prstGeom>
          <a:blipFill rotWithShape="1">
            <a:blip r:embed="rId3">
              <a:alphaModFix/>
            </a:blip>
            <a:stretch>
              <a:fillRect/>
            </a:stretch>
          </a:blipFill>
          <a:ln>
            <a:noFill/>
          </a:ln>
        </p:spPr>
      </p:pic>
      <p:sp>
        <p:nvSpPr>
          <p:cNvPr id="158" name="Google Shape;158;p22"/>
          <p:cNvSpPr/>
          <p:nvPr/>
        </p:nvSpPr>
        <p:spPr>
          <a:xfrm>
            <a:off x="1" y="0"/>
            <a:ext cx="6096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22"/>
          <p:cNvSpPr txBox="1">
            <a:spLocks noGrp="1"/>
          </p:cNvSpPr>
          <p:nvPr>
            <p:ph type="title"/>
          </p:nvPr>
        </p:nvSpPr>
        <p:spPr>
          <a:xfrm>
            <a:off x="838200" y="636059"/>
            <a:ext cx="4130040" cy="760941"/>
          </a:xfrm>
          <a:prstGeom prst="rect">
            <a:avLst/>
          </a:prstGeom>
          <a:solidFill>
            <a:srgbClr val="F49600"/>
          </a:solidFill>
          <a:ln>
            <a:noFill/>
          </a:ln>
        </p:spPr>
        <p:txBody>
          <a:bodyPr spcFirstLastPara="1" wrap="square" lIns="91425" tIns="45700" rIns="91425" bIns="45700" anchor="ctr" anchorCtr="1">
            <a:noAutofit/>
          </a:bodyPr>
          <a:lstStyle/>
          <a:p>
            <a:pPr marL="0" lvl="0" indent="0" algn="l" rtl="0">
              <a:lnSpc>
                <a:spcPct val="90000"/>
              </a:lnSpc>
              <a:spcBef>
                <a:spcPts val="0"/>
              </a:spcBef>
              <a:spcAft>
                <a:spcPts val="0"/>
              </a:spcAft>
              <a:buClr>
                <a:schemeClr val="dk1"/>
              </a:buClr>
              <a:buSzPts val="4400"/>
              <a:buFont typeface="Arial Black"/>
              <a:buNone/>
            </a:pPr>
            <a:r>
              <a:rPr lang="en-GB" b="1" dirty="0" err="1">
                <a:latin typeface="Arial Black"/>
                <a:sym typeface="Arial Black"/>
              </a:rPr>
              <a:t>programma</a:t>
            </a:r>
            <a:endParaRPr dirty="0"/>
          </a:p>
        </p:txBody>
      </p:sp>
      <p:sp>
        <p:nvSpPr>
          <p:cNvPr id="159" name="Google Shape;159;p22"/>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Autofit/>
          </a:bodyPr>
          <a:lstStyle/>
          <a:p>
            <a:pPr marL="342900"/>
            <a:r>
              <a:rPr lang="nl-NL" sz="2400" dirty="0">
                <a:solidFill>
                  <a:schemeClr val="bg1"/>
                </a:solidFill>
                <a:ea typeface="+mn-lt"/>
                <a:cs typeface="+mn-lt"/>
              </a:rPr>
              <a:t>1. Introductie van de les</a:t>
            </a:r>
          </a:p>
          <a:p>
            <a:pPr marL="342900"/>
            <a:r>
              <a:rPr lang="nl-NL" sz="2400" dirty="0">
                <a:solidFill>
                  <a:schemeClr val="bg1"/>
                </a:solidFill>
                <a:ea typeface="+mn-lt"/>
                <a:cs typeface="+mn-lt"/>
              </a:rPr>
              <a:t> </a:t>
            </a:r>
          </a:p>
          <a:p>
            <a:pPr marL="342900">
              <a:buFont typeface="Arial" panose="020B0604020202020204" pitchFamily="34" charset="0"/>
              <a:buChar char="•"/>
            </a:pPr>
            <a:r>
              <a:rPr lang="nl-NL" sz="2400" dirty="0">
                <a:solidFill>
                  <a:schemeClr val="bg1"/>
                </a:solidFill>
                <a:ea typeface="+mn-lt"/>
                <a:cs typeface="+mn-lt"/>
              </a:rPr>
              <a:t>2. </a:t>
            </a:r>
            <a:r>
              <a:rPr lang="nl-NL" sz="2400" dirty="0" err="1">
                <a:solidFill>
                  <a:schemeClr val="bg1"/>
                </a:solidFill>
                <a:ea typeface="+mn-lt"/>
                <a:cs typeface="+mn-lt"/>
              </a:rPr>
              <a:t>Lesdoel</a:t>
            </a:r>
            <a:endParaRPr lang="nl-NL" sz="2400" dirty="0">
              <a:solidFill>
                <a:schemeClr val="bg1"/>
              </a:solidFill>
              <a:ea typeface="+mn-lt"/>
              <a:cs typeface="+mn-lt"/>
            </a:endParaRPr>
          </a:p>
          <a:p>
            <a:pPr marL="0" indent="0">
              <a:buNone/>
            </a:pPr>
            <a:endParaRPr lang="nl-NL" sz="2400" dirty="0">
              <a:solidFill>
                <a:schemeClr val="bg1"/>
              </a:solidFill>
              <a:ea typeface="+mn-lt"/>
              <a:cs typeface="+mn-lt"/>
            </a:endParaRPr>
          </a:p>
          <a:p>
            <a:pPr marL="342900">
              <a:buFont typeface="Arial" panose="020B0604020202020204" pitchFamily="34" charset="0"/>
              <a:buChar char="•"/>
            </a:pPr>
            <a:r>
              <a:rPr lang="nl-NL" sz="2400" dirty="0">
                <a:solidFill>
                  <a:schemeClr val="bg1"/>
                </a:solidFill>
                <a:ea typeface="+mn-lt"/>
                <a:cs typeface="+mn-lt"/>
              </a:rPr>
              <a:t>3. Film of </a:t>
            </a:r>
            <a:r>
              <a:rPr lang="nl-NL" sz="2400" dirty="0" err="1">
                <a:solidFill>
                  <a:schemeClr val="bg1"/>
                </a:solidFill>
                <a:ea typeface="+mn-lt"/>
                <a:cs typeface="+mn-lt"/>
              </a:rPr>
              <a:t>docu</a:t>
            </a:r>
            <a:r>
              <a:rPr lang="nl-NL" sz="2400" dirty="0">
                <a:solidFill>
                  <a:schemeClr val="bg1"/>
                </a:solidFill>
                <a:ea typeface="+mn-lt"/>
                <a:cs typeface="+mn-lt"/>
              </a:rPr>
              <a:t> bekijken</a:t>
            </a:r>
          </a:p>
          <a:p>
            <a:pPr marL="342900">
              <a:buFont typeface="Arial" panose="020B0604020202020204" pitchFamily="34" charset="0"/>
              <a:buChar char="•"/>
            </a:pPr>
            <a:endParaRPr lang="nl-NL" sz="2400" dirty="0">
              <a:solidFill>
                <a:schemeClr val="bg1"/>
              </a:solidFill>
              <a:ea typeface="+mn-lt"/>
              <a:cs typeface="+mn-lt"/>
            </a:endParaRPr>
          </a:p>
          <a:p>
            <a:pPr marL="342900">
              <a:buFont typeface="Arial" panose="020B0604020202020204" pitchFamily="34" charset="0"/>
              <a:buChar char="•"/>
            </a:pPr>
            <a:r>
              <a:rPr lang="nl-NL" sz="2400" dirty="0">
                <a:solidFill>
                  <a:schemeClr val="bg1"/>
                </a:solidFill>
                <a:ea typeface="+mn-lt"/>
                <a:cs typeface="+mn-lt"/>
              </a:rPr>
              <a:t>4. Gesprek met de klas</a:t>
            </a:r>
            <a:endParaRPr lang="nl-NL" sz="2400" dirty="0">
              <a:solidFill>
                <a:schemeClr val="bg1"/>
              </a:solidFill>
            </a:endParaRPr>
          </a:p>
          <a:p>
            <a:pPr marL="0" lvl="0" indent="0" algn="l" rtl="0">
              <a:lnSpc>
                <a:spcPct val="90000"/>
              </a:lnSpc>
              <a:spcBef>
                <a:spcPts val="0"/>
              </a:spcBef>
              <a:spcAft>
                <a:spcPts val="0"/>
              </a:spcAft>
              <a:buClr>
                <a:srgbClr val="F49600"/>
              </a:buClr>
              <a:buSzPts val="2800"/>
              <a:buNone/>
            </a:pPr>
            <a:endParaRPr sz="2400" dirty="0">
              <a:solidFill>
                <a:schemeClr val="lt1"/>
              </a:solidFill>
              <a:latin typeface="Arial"/>
              <a:ea typeface="Arial"/>
              <a:cs typeface="Arial"/>
              <a:sym typeface="Arial"/>
            </a:endParaRPr>
          </a:p>
        </p:txBody>
      </p:sp>
      <p:pic>
        <p:nvPicPr>
          <p:cNvPr id="161" name="Google Shape;161;p22"/>
          <p:cNvPicPr preferRelativeResize="0"/>
          <p:nvPr/>
        </p:nvPicPr>
        <p:blipFill rotWithShape="1">
          <a:blip r:embed="rId4">
            <a:alphaModFix/>
          </a:blip>
          <a:srcRect/>
          <a:stretch/>
        </p:blipFill>
        <p:spPr>
          <a:xfrm rot="-231048">
            <a:off x="7250255" y="663510"/>
            <a:ext cx="3691151" cy="5530979"/>
          </a:xfrm>
          <a:prstGeom prst="rect">
            <a:avLst/>
          </a:prstGeom>
          <a:noFill/>
          <a:ln>
            <a:noFill/>
          </a:ln>
        </p:spPr>
      </p:pic>
      <p:pic>
        <p:nvPicPr>
          <p:cNvPr id="7" name="Picture 2" descr="green printer paper">
            <a:extLst>
              <a:ext uri="{FF2B5EF4-FFF2-40B4-BE49-F238E27FC236}">
                <a16:creationId xmlns:a16="http://schemas.microsoft.com/office/drawing/2014/main" id="{0468791B-9400-4535-A360-61E7BDF39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0590">
            <a:off x="6758266" y="408024"/>
            <a:ext cx="4737745" cy="61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636059"/>
            <a:ext cx="4944533"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r>
              <a:rPr lang="en-GB" sz="4800" b="1" dirty="0">
                <a:latin typeface="Arial Black"/>
                <a:ea typeface="Arial Black"/>
                <a:cs typeface="Arial Black"/>
                <a:sym typeface="Arial Black"/>
              </a:rPr>
              <a:t>1. </a:t>
            </a:r>
            <a:r>
              <a:rPr lang="en-GB" sz="4800" b="1" dirty="0" err="1">
                <a:latin typeface="Arial Black"/>
                <a:ea typeface="Arial Black"/>
                <a:cs typeface="Arial Black"/>
                <a:sym typeface="Arial Black"/>
              </a:rPr>
              <a:t>Introductie</a:t>
            </a:r>
            <a:endParaRPr b="1" dirty="0">
              <a:latin typeface="Arial Black"/>
              <a:ea typeface="Arial Black"/>
              <a:cs typeface="Arial Black"/>
              <a:sym typeface="Arial Black"/>
            </a:endParaRPr>
          </a:p>
        </p:txBody>
      </p:sp>
      <p:sp>
        <p:nvSpPr>
          <p:cNvPr id="150" name="Google Shape;150;p21"/>
          <p:cNvSpPr txBox="1"/>
          <p:nvPr/>
        </p:nvSpPr>
        <p:spPr>
          <a:xfrm>
            <a:off x="751113" y="1723552"/>
            <a:ext cx="4944533" cy="4153430"/>
          </a:xfrm>
          <a:prstGeom prst="rect">
            <a:avLst/>
          </a:prstGeom>
          <a:noFill/>
          <a:ln>
            <a:noFill/>
          </a:ln>
        </p:spPr>
        <p:txBody>
          <a:bodyPr spcFirstLastPara="1" wrap="square" lIns="91425" tIns="45700" rIns="91425" bIns="45700" anchor="t" anchorCtr="0">
            <a:noAutofit/>
          </a:bodyPr>
          <a:lstStyle/>
          <a:p>
            <a:pPr marL="0" indent="0" fontAlgn="base">
              <a:buNone/>
            </a:pPr>
            <a:r>
              <a:rPr lang="nl-NL" sz="2000" dirty="0"/>
              <a:t>Mensen verschillen in:</a:t>
            </a:r>
          </a:p>
          <a:p>
            <a:pPr marL="0" indent="0" fontAlgn="base">
              <a:buNone/>
            </a:pPr>
            <a:r>
              <a:rPr lang="nl-NL" sz="2000" dirty="0"/>
              <a:t>Leeftijd</a:t>
            </a:r>
          </a:p>
          <a:p>
            <a:pPr marL="0" indent="0" fontAlgn="base">
              <a:buNone/>
            </a:pPr>
            <a:r>
              <a:rPr lang="nl-NL" sz="2000" dirty="0"/>
              <a:t>Religie</a:t>
            </a:r>
          </a:p>
          <a:p>
            <a:pPr marL="0" indent="0" fontAlgn="base">
              <a:buNone/>
            </a:pPr>
            <a:r>
              <a:rPr lang="nl-NL" sz="2000" dirty="0"/>
              <a:t>Cultuur</a:t>
            </a:r>
          </a:p>
          <a:p>
            <a:pPr marL="0" indent="0" fontAlgn="base">
              <a:buNone/>
            </a:pPr>
            <a:r>
              <a:rPr lang="nl-NL" sz="2000" dirty="0"/>
              <a:t>Etnische herkomst</a:t>
            </a:r>
          </a:p>
          <a:p>
            <a:pPr marL="0" indent="0" fontAlgn="base">
              <a:buNone/>
            </a:pPr>
            <a:r>
              <a:rPr lang="nl-NL" sz="2000" dirty="0"/>
              <a:t>Seksuele oriëntatie of genderidentiteit</a:t>
            </a:r>
          </a:p>
          <a:p>
            <a:pPr marL="0" indent="0" fontAlgn="base">
              <a:buNone/>
            </a:pPr>
            <a:r>
              <a:rPr lang="nl-NL" sz="2000" dirty="0"/>
              <a:t>Er zijn mensen met:</a:t>
            </a:r>
          </a:p>
          <a:p>
            <a:pPr marL="0" indent="0" fontAlgn="base">
              <a:buNone/>
            </a:pPr>
            <a:r>
              <a:rPr lang="nl-NL" sz="2000" dirty="0"/>
              <a:t>Een psychische beperking</a:t>
            </a:r>
          </a:p>
          <a:p>
            <a:pPr marL="0" indent="0" fontAlgn="base">
              <a:buNone/>
            </a:pPr>
            <a:r>
              <a:rPr lang="nl-NL" sz="2000" dirty="0"/>
              <a:t>Een lichamelijke beperking </a:t>
            </a:r>
          </a:p>
          <a:p>
            <a:pPr marL="0" indent="0" fontAlgn="base">
              <a:buNone/>
            </a:pPr>
            <a:r>
              <a:rPr lang="nl-NL" sz="2000" dirty="0"/>
              <a:t>Een visuele / auditieve beperking</a:t>
            </a:r>
          </a:p>
          <a:p>
            <a:pPr marL="0" indent="0" fontAlgn="base">
              <a:buNone/>
            </a:pPr>
            <a:endParaRPr lang="nl-NL" sz="2000" dirty="0"/>
          </a:p>
          <a:p>
            <a:pPr marL="0" indent="0" fontAlgn="base">
              <a:buNone/>
            </a:pPr>
            <a:r>
              <a:rPr lang="nl-NL" sz="2000" dirty="0"/>
              <a:t>Wij willen een inclusieve school zijn: Iedereen hoort erbij!</a:t>
            </a:r>
          </a:p>
          <a:p>
            <a:pPr marL="0" indent="0" fontAlgn="base">
              <a:buNone/>
            </a:pPr>
            <a:endParaRPr lang="nl-NL" dirty="0"/>
          </a:p>
        </p:txBody>
      </p:sp>
      <p:pic>
        <p:nvPicPr>
          <p:cNvPr id="5" name="Picture 6" descr="Kabinet neemt aanbevelingen SER rondom diversiteit over">
            <a:extLst>
              <a:ext uri="{FF2B5EF4-FFF2-40B4-BE49-F238E27FC236}">
                <a16:creationId xmlns:a16="http://schemas.microsoft.com/office/drawing/2014/main" id="{BD8D166B-D637-453B-A813-6A652D0436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05" r="2" b="5394"/>
          <a:stretch/>
        </p:blipFill>
        <p:spPr bwMode="auto">
          <a:xfrm>
            <a:off x="6275406" y="871749"/>
            <a:ext cx="5584701" cy="5114501"/>
          </a:xfrm>
          <a:prstGeom prst="rect">
            <a:avLst/>
          </a:prstGeom>
          <a:solidFill>
            <a:srgbClr val="FFFFFF"/>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636059"/>
            <a:ext cx="4944533"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r>
              <a:rPr lang="en-GB" sz="4800" b="1" dirty="0">
                <a:latin typeface="Arial Black"/>
                <a:ea typeface="Arial Black"/>
                <a:cs typeface="Arial Black"/>
                <a:sym typeface="Arial Black"/>
              </a:rPr>
              <a:t>2. </a:t>
            </a:r>
            <a:r>
              <a:rPr lang="en-GB" sz="4800" b="1" dirty="0" err="1">
                <a:latin typeface="Arial Black"/>
                <a:ea typeface="Arial Black"/>
                <a:cs typeface="Arial Black"/>
                <a:sym typeface="Arial Black"/>
              </a:rPr>
              <a:t>Lesdoel</a:t>
            </a:r>
            <a:endParaRPr b="1" dirty="0">
              <a:latin typeface="Arial Black"/>
              <a:ea typeface="Arial Black"/>
              <a:cs typeface="Arial Black"/>
              <a:sym typeface="Arial Black"/>
            </a:endParaRPr>
          </a:p>
        </p:txBody>
      </p:sp>
      <p:sp>
        <p:nvSpPr>
          <p:cNvPr id="150" name="Google Shape;150;p21"/>
          <p:cNvSpPr txBox="1"/>
          <p:nvPr/>
        </p:nvSpPr>
        <p:spPr>
          <a:xfrm>
            <a:off x="838200" y="2023533"/>
            <a:ext cx="4944533" cy="4153430"/>
          </a:xfrm>
          <a:prstGeom prst="rect">
            <a:avLst/>
          </a:prstGeom>
          <a:noFill/>
          <a:ln>
            <a:noFill/>
          </a:ln>
        </p:spPr>
        <p:txBody>
          <a:bodyPr spcFirstLastPara="1" wrap="square" lIns="91425" tIns="45700" rIns="91425" bIns="45700" anchor="t" anchorCtr="0">
            <a:noAutofit/>
          </a:bodyPr>
          <a:lstStyle/>
          <a:p>
            <a:r>
              <a:rPr lang="nl-NL" sz="2400" dirty="0"/>
              <a:t>Na deze les:</a:t>
            </a:r>
          </a:p>
          <a:p>
            <a:endParaRPr lang="nl-NL" sz="2400" dirty="0"/>
          </a:p>
          <a:p>
            <a:r>
              <a:rPr lang="nl-NL" sz="2400" dirty="0"/>
              <a:t>Heb je meer kennis over verschillen tussen mensen.</a:t>
            </a:r>
          </a:p>
          <a:p>
            <a:endParaRPr lang="nl-NL" sz="2400" dirty="0"/>
          </a:p>
          <a:p>
            <a:r>
              <a:rPr lang="nl-NL" sz="2400" dirty="0"/>
              <a:t>Is de manier waarop je kijkt naar mensen verbreed.</a:t>
            </a:r>
          </a:p>
          <a:p>
            <a:endParaRPr lang="nl-NL" dirty="0"/>
          </a:p>
          <a:p>
            <a:endParaRPr lang="nl-NL" dirty="0"/>
          </a:p>
          <a:p>
            <a:endParaRPr lang="nl-NL" dirty="0"/>
          </a:p>
          <a:p>
            <a:endParaRPr lang="nl-NL" dirty="0"/>
          </a:p>
        </p:txBody>
      </p:sp>
      <p:pic>
        <p:nvPicPr>
          <p:cNvPr id="6" name="Picture 2" descr="green printer paper">
            <a:extLst>
              <a:ext uri="{FF2B5EF4-FFF2-40B4-BE49-F238E27FC236}">
                <a16:creationId xmlns:a16="http://schemas.microsoft.com/office/drawing/2014/main" id="{926E61DC-8238-4E8C-A3EE-C0D778F9E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79" y="0"/>
            <a:ext cx="52650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93255"/>
      </p:ext>
    </p:extLst>
  </p:cSld>
  <p:clrMapOvr>
    <a:masterClrMapping/>
  </p:clrMapOvr>
</p:sld>
</file>

<file path=ppt/theme/theme1.xml><?xml version="1.0" encoding="utf-8"?>
<a:theme xmlns:a="http://schemas.openxmlformats.org/drawingml/2006/main" name="Kantoorthema">
  <a:themeElements>
    <a:clrScheme name="MBO Amersfoort">
      <a:dk1>
        <a:srgbClr val="000000"/>
      </a:dk1>
      <a:lt1>
        <a:srgbClr val="FFFFFF"/>
      </a:lt1>
      <a:dk2>
        <a:srgbClr val="44546A"/>
      </a:dk2>
      <a:lt2>
        <a:srgbClr val="F396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D0026A6B75E945B5D811C705A841AB" ma:contentTypeVersion="18" ma:contentTypeDescription="Een nieuw document maken." ma:contentTypeScope="" ma:versionID="7bea7903637c61c1210a0f48f91f0cf5">
  <xsd:schema xmlns:xsd="http://www.w3.org/2001/XMLSchema" xmlns:xs="http://www.w3.org/2001/XMLSchema" xmlns:p="http://schemas.microsoft.com/office/2006/metadata/properties" xmlns:ns2="3bd0d97e-7d33-4c4a-8d6a-288de6ac6574" xmlns:ns3="96ef85e0-eb07-4732-8861-a0e820ab4882" targetNamespace="http://schemas.microsoft.com/office/2006/metadata/properties" ma:root="true" ma:fieldsID="5e12ad345d19cac8d63bc1d1d2f12c94" ns2:_="" ns3:_="">
    <xsd:import namespace="3bd0d97e-7d33-4c4a-8d6a-288de6ac6574"/>
    <xsd:import namespace="96ef85e0-eb07-4732-8861-a0e820ab48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0d97e-7d33-4c4a-8d6a-288de6ac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0233a8f-1d7e-4cfe-bc24-0f73711700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ef85e0-eb07-4732-8861-a0e820ab4882"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1d41191-162b-40ac-a29f-3325e478619d}" ma:internalName="TaxCatchAll" ma:showField="CatchAllData" ma:web="96ef85e0-eb07-4732-8861-a0e820ab48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d0d97e-7d33-4c4a-8d6a-288de6ac6574">
      <Terms xmlns="http://schemas.microsoft.com/office/infopath/2007/PartnerControls"/>
    </lcf76f155ced4ddcb4097134ff3c332f>
    <TaxCatchAll xmlns="96ef85e0-eb07-4732-8861-a0e820ab4882" xsi:nil="true"/>
  </documentManagement>
</p:properties>
</file>

<file path=customXml/itemProps1.xml><?xml version="1.0" encoding="utf-8"?>
<ds:datastoreItem xmlns:ds="http://schemas.openxmlformats.org/officeDocument/2006/customXml" ds:itemID="{5EC0CCFD-77FA-4C4B-AADA-BB2B0EAB1656}">
  <ds:schemaRefs>
    <ds:schemaRef ds:uri="http://schemas.microsoft.com/sharepoint/v3/contenttype/forms"/>
  </ds:schemaRefs>
</ds:datastoreItem>
</file>

<file path=customXml/itemProps2.xml><?xml version="1.0" encoding="utf-8"?>
<ds:datastoreItem xmlns:ds="http://schemas.openxmlformats.org/officeDocument/2006/customXml" ds:itemID="{77595B70-7849-4C24-9E9B-A5A7A968B3EB}"/>
</file>

<file path=customXml/itemProps3.xml><?xml version="1.0" encoding="utf-8"?>
<ds:datastoreItem xmlns:ds="http://schemas.openxmlformats.org/officeDocument/2006/customXml" ds:itemID="{D348DA92-20DE-426D-AA42-06AA278AAD3A}">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c0cfcee1-815f-4cd1-9ca3-11e45ec4fc58"/>
    <ds:schemaRef ds:uri="http://purl.org/dc/elements/1.1/"/>
    <ds:schemaRef ds:uri="http://schemas.microsoft.com/office/2006/metadata/properties"/>
    <ds:schemaRef ds:uri="2a6fd667-887f-44e1-90a6-967660cc617c"/>
    <ds:schemaRef ds:uri="http://www.w3.org/XML/1998/namespace"/>
  </ds:schemaRefs>
</ds:datastoreItem>
</file>

<file path=docMetadata/LabelInfo.xml><?xml version="1.0" encoding="utf-8"?>
<clbl:labelList xmlns:clbl="http://schemas.microsoft.com/office/2020/mipLabelMetadata">
  <clbl:label id="{259e134d-d03c-4611-9cd6-7146b693fd91}" enabled="1" method="Standard" siteId="{607c2ac4-da16-4b70-87ea-0a2909c0dcfb}" removed="0"/>
</clbl:labelList>
</file>

<file path=docProps/app.xml><?xml version="1.0" encoding="utf-8"?>
<Properties xmlns="http://schemas.openxmlformats.org/officeDocument/2006/extended-properties" xmlns:vt="http://schemas.openxmlformats.org/officeDocument/2006/docPropsVTypes">
  <Template/>
  <TotalTime>0</TotalTime>
  <Words>1110</Words>
  <Application>Microsoft Office PowerPoint</Application>
  <PresentationFormat>Breedbeeld</PresentationFormat>
  <Paragraphs>146</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Calibri</vt:lpstr>
      <vt:lpstr>Arial</vt:lpstr>
      <vt:lpstr>Calibri Light</vt:lpstr>
      <vt:lpstr>Roboto</vt:lpstr>
      <vt:lpstr>Arial Black</vt:lpstr>
      <vt:lpstr>Kantoorthema</vt:lpstr>
      <vt:lpstr>Introductie voor docent</vt:lpstr>
      <vt:lpstr> LHBTIQ+ / transgender </vt:lpstr>
      <vt:lpstr> LHBTIQ+ / homoseksualiteit </vt:lpstr>
      <vt:lpstr> Racisme/Black lives matter </vt:lpstr>
      <vt:lpstr> ADHD / Autisme/ Depressie / Dwang </vt:lpstr>
      <vt:lpstr>PowerPoint-presentatie</vt:lpstr>
      <vt:lpstr>programma</vt:lpstr>
      <vt:lpstr>1. Introductie</vt:lpstr>
      <vt:lpstr>2. Lesdoel</vt:lpstr>
      <vt:lpstr> 3. Film of docu     bekijken</vt:lpstr>
      <vt:lpstr> 4. Gesprek     met de klas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LEKN</dc:creator>
  <cp:keywords>toolkit, brandbook</cp:keywords>
  <cp:lastModifiedBy>Odyle de Roos-Smits</cp:lastModifiedBy>
  <cp:revision>33</cp:revision>
  <dcterms:modified xsi:type="dcterms:W3CDTF">2026-06-26T09:25:14Z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0x010100E9D0026A6B75E945B5D811C705A841AB</vt:lpwstr>
  </property>
  <property fmtid="{D5CDD505-2E9C-101B-9397-08002B2CF9AE}" pid="3" name="Order">
    <vt:r8>13100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Onderwerpniveau">
    <vt:lpwstr>10;#Branding|db9e69fe-085c-49fe-bc02-1755ad5536e3</vt:lpwstr>
  </property>
  <property fmtid="{D5CDD505-2E9C-101B-9397-08002B2CF9AE}" pid="10" name="tstIE">
    <vt:lpwstr>5;#MBO Amersfoort|726bcc38-e273-473d-8ea1-472fde814e76</vt:lpwstr>
  </property>
  <property fmtid="{D5CDD505-2E9C-101B-9397-08002B2CF9AE}" pid="11" name="School">
    <vt:lpwstr/>
  </property>
  <property fmtid="{D5CDD505-2E9C-101B-9397-08002B2CF9AE}" pid="12" name="p54b00eb0004489aad7ca7889914a247">
    <vt:lpwstr/>
  </property>
  <property fmtid="{D5CDD505-2E9C-101B-9397-08002B2CF9AE}" pid="13" name="tstProductsoorten">
    <vt:lpwstr/>
  </property>
  <property fmtid="{D5CDD505-2E9C-101B-9397-08002B2CF9AE}" pid="14" name="MediaServiceImageTags">
    <vt:lpwstr/>
  </property>
</Properties>
</file>